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2" r:id="rId3"/>
    <p:sldId id="263" r:id="rId4"/>
    <p:sldId id="257" r:id="rId5"/>
    <p:sldId id="258" r:id="rId6"/>
    <p:sldId id="259" r:id="rId7"/>
    <p:sldId id="264" r:id="rId8"/>
    <p:sldId id="260" r:id="rId9"/>
    <p:sldId id="261" r:id="rId10"/>
    <p:sldId id="266" r:id="rId11"/>
    <p:sldId id="267" r:id="rId12"/>
    <p:sldId id="268" r:id="rId13"/>
    <p:sldId id="269" r:id="rId14"/>
    <p:sldId id="270" r:id="rId15"/>
    <p:sldId id="271" r:id="rId16"/>
    <p:sldId id="272" r:id="rId17"/>
    <p:sldId id="273" r:id="rId18"/>
    <p:sldId id="274"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7" d="100"/>
          <a:sy n="47" d="100"/>
        </p:scale>
        <p:origin x="77" y="9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07FE-B1EE-47AF-824B-ACBF1B2E1470}"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EBE42-503D-40D2-AACA-883E6F1552ED}" type="slidenum">
              <a:rPr lang="en-US" smtClean="0"/>
              <a:t>‹#›</a:t>
            </a:fld>
            <a:endParaRPr lang="en-US"/>
          </a:p>
        </p:txBody>
      </p:sp>
    </p:spTree>
    <p:extLst>
      <p:ext uri="{BB962C8B-B14F-4D97-AF65-F5344CB8AC3E}">
        <p14:creationId xmlns:p14="http://schemas.microsoft.com/office/powerpoint/2010/main" val="96161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a:t>
            </a:fld>
            <a:endParaRPr lang="en-US"/>
          </a:p>
        </p:txBody>
      </p:sp>
    </p:spTree>
    <p:extLst>
      <p:ext uri="{BB962C8B-B14F-4D97-AF65-F5344CB8AC3E}">
        <p14:creationId xmlns:p14="http://schemas.microsoft.com/office/powerpoint/2010/main" val="1398244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13</a:t>
            </a:fld>
            <a:endParaRPr lang="en-US"/>
          </a:p>
        </p:txBody>
      </p:sp>
    </p:spTree>
    <p:extLst>
      <p:ext uri="{BB962C8B-B14F-4D97-AF65-F5344CB8AC3E}">
        <p14:creationId xmlns:p14="http://schemas.microsoft.com/office/powerpoint/2010/main" val="167611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14</a:t>
            </a:fld>
            <a:endParaRPr lang="en-US"/>
          </a:p>
        </p:txBody>
      </p:sp>
    </p:spTree>
    <p:extLst>
      <p:ext uri="{BB962C8B-B14F-4D97-AF65-F5344CB8AC3E}">
        <p14:creationId xmlns:p14="http://schemas.microsoft.com/office/powerpoint/2010/main" val="1088220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15</a:t>
            </a:fld>
            <a:endParaRPr lang="en-US"/>
          </a:p>
        </p:txBody>
      </p:sp>
    </p:spTree>
    <p:extLst>
      <p:ext uri="{BB962C8B-B14F-4D97-AF65-F5344CB8AC3E}">
        <p14:creationId xmlns:p14="http://schemas.microsoft.com/office/powerpoint/2010/main" val="341602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16</a:t>
            </a:fld>
            <a:endParaRPr lang="en-US"/>
          </a:p>
        </p:txBody>
      </p:sp>
    </p:spTree>
    <p:extLst>
      <p:ext uri="{BB962C8B-B14F-4D97-AF65-F5344CB8AC3E}">
        <p14:creationId xmlns:p14="http://schemas.microsoft.com/office/powerpoint/2010/main" val="3056110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17</a:t>
            </a:fld>
            <a:endParaRPr lang="en-US"/>
          </a:p>
        </p:txBody>
      </p:sp>
    </p:spTree>
    <p:extLst>
      <p:ext uri="{BB962C8B-B14F-4D97-AF65-F5344CB8AC3E}">
        <p14:creationId xmlns:p14="http://schemas.microsoft.com/office/powerpoint/2010/main" val="2640811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18</a:t>
            </a:fld>
            <a:endParaRPr lang="en-US"/>
          </a:p>
        </p:txBody>
      </p:sp>
    </p:spTree>
    <p:extLst>
      <p:ext uri="{BB962C8B-B14F-4D97-AF65-F5344CB8AC3E}">
        <p14:creationId xmlns:p14="http://schemas.microsoft.com/office/powerpoint/2010/main" val="502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4</a:t>
            </a:fld>
            <a:endParaRPr lang="en-US"/>
          </a:p>
        </p:txBody>
      </p:sp>
    </p:spTree>
    <p:extLst>
      <p:ext uri="{BB962C8B-B14F-4D97-AF65-F5344CB8AC3E}">
        <p14:creationId xmlns:p14="http://schemas.microsoft.com/office/powerpoint/2010/main" val="112750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5</a:t>
            </a:fld>
            <a:endParaRPr lang="en-US"/>
          </a:p>
        </p:txBody>
      </p:sp>
    </p:spTree>
    <p:extLst>
      <p:ext uri="{BB962C8B-B14F-4D97-AF65-F5344CB8AC3E}">
        <p14:creationId xmlns:p14="http://schemas.microsoft.com/office/powerpoint/2010/main" val="213223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6</a:t>
            </a:fld>
            <a:endParaRPr lang="en-US"/>
          </a:p>
        </p:txBody>
      </p:sp>
    </p:spTree>
    <p:extLst>
      <p:ext uri="{BB962C8B-B14F-4D97-AF65-F5344CB8AC3E}">
        <p14:creationId xmlns:p14="http://schemas.microsoft.com/office/powerpoint/2010/main" val="201046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8</a:t>
            </a:fld>
            <a:endParaRPr lang="en-US"/>
          </a:p>
        </p:txBody>
      </p:sp>
    </p:spTree>
    <p:extLst>
      <p:ext uri="{BB962C8B-B14F-4D97-AF65-F5344CB8AC3E}">
        <p14:creationId xmlns:p14="http://schemas.microsoft.com/office/powerpoint/2010/main" val="20760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9</a:t>
            </a:fld>
            <a:endParaRPr lang="en-US"/>
          </a:p>
        </p:txBody>
      </p:sp>
    </p:spTree>
    <p:extLst>
      <p:ext uri="{BB962C8B-B14F-4D97-AF65-F5344CB8AC3E}">
        <p14:creationId xmlns:p14="http://schemas.microsoft.com/office/powerpoint/2010/main" val="248445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10</a:t>
            </a:fld>
            <a:endParaRPr lang="en-US"/>
          </a:p>
        </p:txBody>
      </p:sp>
    </p:spTree>
    <p:extLst>
      <p:ext uri="{BB962C8B-B14F-4D97-AF65-F5344CB8AC3E}">
        <p14:creationId xmlns:p14="http://schemas.microsoft.com/office/powerpoint/2010/main" val="226924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11</a:t>
            </a:fld>
            <a:endParaRPr lang="en-US"/>
          </a:p>
        </p:txBody>
      </p:sp>
    </p:spTree>
    <p:extLst>
      <p:ext uri="{BB962C8B-B14F-4D97-AF65-F5344CB8AC3E}">
        <p14:creationId xmlns:p14="http://schemas.microsoft.com/office/powerpoint/2010/main" val="379687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EBE42-503D-40D2-AACA-883E6F1552ED}" type="slidenum">
              <a:rPr lang="en-US" smtClean="0"/>
              <a:t>12</a:t>
            </a:fld>
            <a:endParaRPr lang="en-US"/>
          </a:p>
        </p:txBody>
      </p:sp>
    </p:spTree>
    <p:extLst>
      <p:ext uri="{BB962C8B-B14F-4D97-AF65-F5344CB8AC3E}">
        <p14:creationId xmlns:p14="http://schemas.microsoft.com/office/powerpoint/2010/main" val="104525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4784E1-1CD5-4BC1-BCD0-974CA980AF04}"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31EA6-293E-478A-9283-425C9391E671}"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218341-D257-45CA-AEB1-908D7362B2FB}"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A837C63-5977-4E6B-B0AC-2C9EA5A2E6FB}"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57DD12A-E745-46E4-9EBA-CA9B4D6D242A}"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DB416EF-E9EB-4C5B-A797-BA263E1F5AFA}"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A70C34-7546-43B8-B4BA-2DC6362AC113}"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5C1143-DA54-4D74-B254-1E22EA333F59}"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D4C356-7F1A-49DD-B615-0B3BF9790D9E}"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C87985-389F-4AA8-9EFA-38656ECC385F}" type="datetime1">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AF5F7B-1D9A-47CA-8511-0D9E354205DD}"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D814AC0-9C33-4FC9-B9B8-51668B4F7781}" type="datetime1">
              <a:rPr lang="en-US" smtClean="0"/>
              <a:t>12/11/2021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A3C601-67FC-4C39-88FB-6A7C505376E7}" type="datetime1">
              <a:rPr lang="en-US" smtClean="0"/>
              <a:t>12/11/2021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7D9F5-CABA-437E-A949-FFA2279CA8A8}" type="datetime1">
              <a:rPr lang="en-US" smtClean="0"/>
              <a:t>12/11/2021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528A8A-B56B-4C3A-8205-03B722B4B585}"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5DB944-60F5-4B33-9A66-808B874E0138}" type="datetime1">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D35D5E6-3F63-4E3F-88F7-227A72C8B991}" type="datetime1">
              <a:rPr lang="en-US" smtClean="0"/>
              <a:t>12/11/2021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0694" y="303416"/>
            <a:ext cx="8915399" cy="1367444"/>
          </a:xfrm>
        </p:spPr>
        <p:txBody>
          <a:bodyPr>
            <a:normAutofit fontScale="90000"/>
          </a:bodyPr>
          <a:lstStyle/>
          <a:p>
            <a:pPr algn="ctr"/>
            <a:r>
              <a:rPr lang="vi-VN" smtClean="0">
                <a:solidFill>
                  <a:srgbClr val="FF0000"/>
                </a:solidFill>
                <a:latin typeface="Times New Roman" panose="02020603050405020304" pitchFamily="18" charset="0"/>
                <a:cs typeface="Times New Roman" panose="02020603050405020304" pitchFamily="18" charset="0"/>
              </a:rPr>
              <a:t>Phát triển phần mềm mã nguồn mở</a:t>
            </a:r>
            <a:endParaRPr lang="en-US">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431274" y="3175185"/>
            <a:ext cx="4426729" cy="2743480"/>
          </a:xfrm>
        </p:spPr>
        <p:txBody>
          <a:bodyPr>
            <a:noAutofit/>
          </a:bodyPr>
          <a:lstStyle/>
          <a:p>
            <a:pPr>
              <a:lnSpc>
                <a:spcPct val="150000"/>
              </a:lnSpc>
            </a:pPr>
            <a:r>
              <a:rPr lang="vi-VN" sz="1700" smtClean="0">
                <a:solidFill>
                  <a:schemeClr val="tx1"/>
                </a:solidFill>
                <a:latin typeface="Times New Roman" panose="02020603050405020304" pitchFamily="18" charset="0"/>
                <a:cs typeface="Times New Roman" panose="02020603050405020304" pitchFamily="18" charset="0"/>
              </a:rPr>
              <a:t>Nhóm 20:</a:t>
            </a:r>
          </a:p>
          <a:p>
            <a:pPr marL="342900" indent="-342900">
              <a:lnSpc>
                <a:spcPct val="150000"/>
              </a:lnSpc>
              <a:buFont typeface="+mj-lt"/>
              <a:buAutoNum type="arabicPeriod"/>
            </a:pPr>
            <a:r>
              <a:rPr lang="vi-VN" sz="1700" smtClean="0">
                <a:solidFill>
                  <a:schemeClr val="tx1"/>
                </a:solidFill>
                <a:latin typeface="Times New Roman" panose="02020603050405020304" pitchFamily="18" charset="0"/>
                <a:cs typeface="Times New Roman" panose="02020603050405020304" pitchFamily="18" charset="0"/>
              </a:rPr>
              <a:t>Phan Đồng Thiên Long:	3118410242</a:t>
            </a:r>
          </a:p>
          <a:p>
            <a:pPr marL="342900" indent="-342900">
              <a:lnSpc>
                <a:spcPct val="150000"/>
              </a:lnSpc>
              <a:buFont typeface="+mj-lt"/>
              <a:buAutoNum type="arabicPeriod"/>
            </a:pPr>
            <a:r>
              <a:rPr lang="en-US" sz="1700" smtClean="0">
                <a:solidFill>
                  <a:schemeClr val="tx1"/>
                </a:solidFill>
                <a:latin typeface="Times New Roman" panose="02020603050405020304" pitchFamily="18" charset="0"/>
                <a:cs typeface="Times New Roman" panose="02020603050405020304" pitchFamily="18" charset="0"/>
              </a:rPr>
              <a:t>Thiều </a:t>
            </a:r>
            <a:r>
              <a:rPr lang="en-US" sz="1700" err="1">
                <a:solidFill>
                  <a:schemeClr val="tx1"/>
                </a:solidFill>
                <a:latin typeface="Times New Roman" panose="02020603050405020304" pitchFamily="18" charset="0"/>
                <a:cs typeface="Times New Roman" panose="02020603050405020304" pitchFamily="18" charset="0"/>
              </a:rPr>
              <a:t>Thị</a:t>
            </a:r>
            <a:r>
              <a:rPr lang="en-US" sz="1700">
                <a:solidFill>
                  <a:schemeClr val="tx1"/>
                </a:solidFill>
                <a:latin typeface="Times New Roman" panose="02020603050405020304" pitchFamily="18" charset="0"/>
                <a:cs typeface="Times New Roman" panose="02020603050405020304" pitchFamily="18" charset="0"/>
              </a:rPr>
              <a:t> </a:t>
            </a:r>
            <a:r>
              <a:rPr lang="vi-VN" sz="1700" smtClean="0">
                <a:solidFill>
                  <a:schemeClr val="tx1"/>
                </a:solidFill>
                <a:latin typeface="Times New Roman" panose="02020603050405020304" pitchFamily="18" charset="0"/>
                <a:cs typeface="Times New Roman" panose="02020603050405020304" pitchFamily="18" charset="0"/>
              </a:rPr>
              <a:t>Thuỷ:		</a:t>
            </a:r>
            <a:r>
              <a:rPr lang="en-US" sz="1700" smtClean="0">
                <a:solidFill>
                  <a:schemeClr val="tx1"/>
                </a:solidFill>
                <a:latin typeface="Times New Roman" panose="02020603050405020304" pitchFamily="18" charset="0"/>
                <a:cs typeface="Times New Roman" panose="02020603050405020304" pitchFamily="18" charset="0"/>
              </a:rPr>
              <a:t>	3118412058</a:t>
            </a:r>
            <a:endParaRPr lang="vi-VN" sz="1700" smtClean="0">
              <a:solidFill>
                <a:schemeClr val="tx1"/>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vi-VN" sz="1700">
                <a:solidFill>
                  <a:schemeClr val="tx1"/>
                </a:solidFill>
                <a:latin typeface="Times New Roman" panose="02020603050405020304" pitchFamily="18" charset="0"/>
                <a:cs typeface="Times New Roman" panose="02020603050405020304" pitchFamily="18" charset="0"/>
              </a:rPr>
              <a:t>Lê Thị Quỳnh </a:t>
            </a:r>
            <a:r>
              <a:rPr lang="vi-VN" sz="1700" smtClean="0">
                <a:solidFill>
                  <a:schemeClr val="tx1"/>
                </a:solidFill>
                <a:latin typeface="Times New Roman" panose="02020603050405020304" pitchFamily="18" charset="0"/>
                <a:cs typeface="Times New Roman" panose="02020603050405020304" pitchFamily="18" charset="0"/>
              </a:rPr>
              <a:t>Hương: 	3118410174</a:t>
            </a:r>
          </a:p>
          <a:p>
            <a:pPr marL="342900" indent="-342900">
              <a:lnSpc>
                <a:spcPct val="150000"/>
              </a:lnSpc>
              <a:buFont typeface="+mj-lt"/>
              <a:buAutoNum type="arabicPeriod"/>
            </a:pPr>
            <a:r>
              <a:rPr lang="vi-VN" sz="1700" smtClean="0">
                <a:solidFill>
                  <a:schemeClr val="tx1"/>
                </a:solidFill>
                <a:latin typeface="Times New Roman" panose="02020603050405020304" pitchFamily="18" charset="0"/>
                <a:cs typeface="Times New Roman" panose="02020603050405020304" pitchFamily="18" charset="0"/>
              </a:rPr>
              <a:t>Nguyễn Ngọc Thái:		3118410390 </a:t>
            </a:r>
          </a:p>
        </p:txBody>
      </p:sp>
      <p:sp>
        <p:nvSpPr>
          <p:cNvPr id="5" name="TextBox 4"/>
          <p:cNvSpPr txBox="1"/>
          <p:nvPr/>
        </p:nvSpPr>
        <p:spPr>
          <a:xfrm>
            <a:off x="3252149" y="2007524"/>
            <a:ext cx="6392489" cy="830997"/>
          </a:xfrm>
          <a:prstGeom prst="rect">
            <a:avLst/>
          </a:prstGeom>
          <a:noFill/>
        </p:spPr>
        <p:txBody>
          <a:bodyPr wrap="square" rtlCol="0">
            <a:spAutoFit/>
          </a:bodyPr>
          <a:lstStyle/>
          <a:p>
            <a:pPr algn="ctr"/>
            <a:r>
              <a:rPr lang="vi-VN" sz="2400" smtClean="0">
                <a:latin typeface="Times New Roman" panose="02020603050405020304" pitchFamily="18" charset="0"/>
                <a:cs typeface="Times New Roman" panose="02020603050405020304" pitchFamily="18" charset="0"/>
              </a:rPr>
              <a:t>Tìm hiểu hệ điều hành CentOS </a:t>
            </a:r>
          </a:p>
          <a:p>
            <a:pPr algn="ctr"/>
            <a:r>
              <a:rPr lang="vi-VN" sz="2400" smtClean="0">
                <a:latin typeface="Times New Roman" panose="02020603050405020304" pitchFamily="18" charset="0"/>
                <a:cs typeface="Times New Roman" panose="02020603050405020304" pitchFamily="18" charset="0"/>
              </a:rPr>
              <a:t>(Version 7)</a:t>
            </a:r>
            <a:endParaRPr lang="en-US" sz="2400">
              <a:latin typeface="Times New Roman" panose="02020603050405020304" pitchFamily="18" charset="0"/>
              <a:cs typeface="Times New Roman" panose="02020603050405020304" pitchFamily="18" charset="0"/>
            </a:endParaRPr>
          </a:p>
        </p:txBody>
      </p:sp>
      <p:sp>
        <p:nvSpPr>
          <p:cNvPr id="6" name="TextBox 5"/>
          <p:cNvSpPr txBox="1"/>
          <p:nvPr/>
        </p:nvSpPr>
        <p:spPr>
          <a:xfrm>
            <a:off x="7431274" y="6062035"/>
            <a:ext cx="3728585" cy="646331"/>
          </a:xfrm>
          <a:prstGeom prst="rect">
            <a:avLst/>
          </a:prstGeom>
          <a:noFill/>
        </p:spPr>
        <p:txBody>
          <a:bodyPr wrap="none" rtlCol="0">
            <a:spAutoFit/>
          </a:bodyPr>
          <a:lstStyle/>
          <a:p>
            <a:r>
              <a:rPr lang="vi-VN" smtClean="0">
                <a:latin typeface="Times New Roman" panose="02020603050405020304" pitchFamily="18" charset="0"/>
                <a:cs typeface="Times New Roman" panose="02020603050405020304" pitchFamily="18" charset="0"/>
              </a:rPr>
              <a:t>Giáo viên: PGS.TS Vũ Thanh Nguyên</a:t>
            </a:r>
          </a:p>
          <a:p>
            <a:r>
              <a:rPr lang="vi-VN" smtClean="0">
                <a:latin typeface="Times New Roman" panose="02020603050405020304" pitchFamily="18" charset="0"/>
                <a:cs typeface="Times New Roman" panose="02020603050405020304" pitchFamily="18" charset="0"/>
              </a:rPr>
              <a:t>Email: </a:t>
            </a:r>
            <a:r>
              <a:rPr lang="en-US" smtClean="0">
                <a:latin typeface="Times New Roman" panose="02020603050405020304" pitchFamily="18" charset="0"/>
                <a:cs typeface="Times New Roman" panose="02020603050405020304" pitchFamily="18" charset="0"/>
              </a:rPr>
              <a:t>nguyenvt@hufi.edu.vn</a:t>
            </a:r>
            <a:endParaRPr lang="en-US">
              <a:latin typeface="Times New Roman" panose="02020603050405020304" pitchFamily="18" charset="0"/>
              <a:cs typeface="Times New Roman" panose="02020603050405020304" pitchFamily="18" charset="0"/>
            </a:endParaRPr>
          </a:p>
        </p:txBody>
      </p:sp>
      <p:pic>
        <p:nvPicPr>
          <p:cNvPr id="1026" name="Picture 2" descr="Thiết lập cơ bản cho CentOS7 - Trang tin tức từ Cloud365 - Nhân Hò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787" y="3632777"/>
            <a:ext cx="4354071" cy="228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48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RHEL và CentOS chia sẻ nhiều tính năng vì CentOS dựa trên mã nguồn của RHEL</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49967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3. Các tính năng chính của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2165259" y="2044382"/>
            <a:ext cx="9530743" cy="3957237"/>
          </a:xfrm>
          <a:prstGeom prst="rect">
            <a:avLst/>
          </a:prstGeom>
        </p:spPr>
        <p:txBody>
          <a:bodyPr wrap="square">
            <a:spAutoFit/>
          </a:bodyPr>
          <a:lstStyle/>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Hiệu suất cao và tính khả dụng: Nó sử dụng Máy ảo dựa trên Kernel để ảo hóa và cung cấp tính khả dụng cao và hiệu suất tuyệt vời.</a:t>
            </a:r>
          </a:p>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Bản phân phối Linux ổn định: CentOS được hỗ trợ bởi một cộng đồng nhà phát triển chuyên dụng nhằm duy trì nó luôn cập nhật và đảm bảo khả năng tương thích với cả phần mềm và phần mềm mới. Hơn nữa, các nhà phát triển cốt lõi được hỗ trợ bởi một cộng đồng toàn cầu gồm những người dùng tình nguyện như những người đam mê Linux, quản trị viên mạng, quản trị viên hệ thống, v.v., những người kiểm tra các bản phát hành, quản lý các bản cập nhật và cung cấp trợ giúp trong quá trình phát triển.</a:t>
            </a:r>
          </a:p>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Cập nhật và hỗ trợ thường xuyên: Các phiên bản CentOS được cập nhật trung bình sáu tháng một lần và mỗi bản phát hành được hỗ trợ trong mười năm.</a:t>
            </a:r>
          </a:p>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Mức độ bảo mật cao: Đội ngũ an ninh tại Red Hat sẵn sàng phát hiện các mối đe dọa và đảm bảo mức độ an ninh cao. CentOS cũng đi kèm với phần mở rộng nhân Linux được tăng cường bảo mật</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159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49967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3. Các tính năng chính của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2" y="1540351"/>
            <a:ext cx="9530743" cy="1276119"/>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Kiến trúc x86_64 trong CentOS 6 và 7 có thể phân bổ không gian 12 và 64 TB về khả năng của CPU. Trong khi đó, hệ thống tệp cục bộ có thể xử lý các kích thước tệp tối đa khác nhau, từ 2 TB đến 100 TB ở các cấu hình khác nhau. CentOS cũng làm cho nó có thể thêm một loạt các tính năng hữu ích. Ví dụ: các phiên bản CentOS hiện tại hỗ trợ Bluetooth gốc cũng như Linux được tăng cường bảo mật</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7" name="Rectangle 6"/>
          <p:cNvSpPr/>
          <p:nvPr/>
        </p:nvSpPr>
        <p:spPr>
          <a:xfrm>
            <a:off x="2325971" y="2951501"/>
            <a:ext cx="9530743" cy="3197670"/>
          </a:xfrm>
          <a:prstGeom prst="rect">
            <a:avLst/>
          </a:prstGeom>
        </p:spPr>
        <p:txBody>
          <a:bodyPr wrap="square">
            <a:spAutoFit/>
          </a:bodyPr>
          <a:lstStyle/>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CentOS có khả năng hỗ trợ Kiến trúc x86_64 và x86: Hiện tại, bản phân phối Linux này hỗ trợ cả hệ thống x86_64 và x86. Tuy nhiên, CentOS 7 là duy nhất vì nó hiện đang giúp các kiến ​​trúc ppc64, ppc64le, Arm32, i686 và Arm64 không chính thức, do cộng đồng duy trì. Trong khi CentOS 6 có thể hỗ trợ cả hai kiến ​​trúc</a:t>
            </a:r>
          </a:p>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Bạn có thể tải xuống CentOS miễn phí:CentOS là một bản phân phối có sẵn miễn phí để phân phối và sử dụng. CentOS mời mọi người can thiệp vào nó và tìm những cách mới để tăng chức năng trong bản phân phối Linux vì mô hình phát triển dựa vào cộng đồng của nó. CentOS cung cấp các tùy chọn khác nhau để tải xuống phần mềm của họ, bao gồm ISO tối thiểu, Amazon Web Services, torrent, DVD ISO, v.v. Đồng thời, các gói nguồn CentOS có sẵn thông qua kho tệp của chúng và không được kết hợp trong các bản tải xuống thông thường</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3748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2" y="1540351"/>
            <a:ext cx="9530743" cy="670440"/>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Linux cung cấp nhiều trình soạn thảo văn bản như ghi chú nhanh, soạn thảo một tài liệu, hoặc thậm chí viết mã một kịch bản: gedit, emacs, nano, gvim, vim, vi</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pic>
        <p:nvPicPr>
          <p:cNvPr id="9" name="Picture 8" descr="IMG_256"/>
          <p:cNvPicPr/>
          <p:nvPr/>
        </p:nvPicPr>
        <p:blipFill>
          <a:blip r:embed="rId3"/>
          <a:stretch>
            <a:fillRect/>
          </a:stretch>
        </p:blipFill>
        <p:spPr>
          <a:xfrm>
            <a:off x="2654078" y="2582625"/>
            <a:ext cx="3954540" cy="1997688"/>
          </a:xfrm>
          <a:prstGeom prst="rect">
            <a:avLst/>
          </a:prstGeom>
          <a:noFill/>
          <a:ln w="9525">
            <a:noFill/>
          </a:ln>
        </p:spPr>
      </p:pic>
      <p:pic>
        <p:nvPicPr>
          <p:cNvPr id="10" name="Picture 9" descr="IMG_259"/>
          <p:cNvPicPr/>
          <p:nvPr/>
        </p:nvPicPr>
        <p:blipFill>
          <a:blip r:embed="rId4"/>
          <a:stretch>
            <a:fillRect/>
          </a:stretch>
        </p:blipFill>
        <p:spPr>
          <a:xfrm>
            <a:off x="6946257" y="2588306"/>
            <a:ext cx="4151234" cy="1992007"/>
          </a:xfrm>
          <a:prstGeom prst="rect">
            <a:avLst/>
          </a:prstGeom>
          <a:noFill/>
          <a:ln w="9525">
            <a:noFill/>
          </a:ln>
        </p:spPr>
      </p:pic>
      <p:sp>
        <p:nvSpPr>
          <p:cNvPr id="2" name="TextBox 1"/>
          <p:cNvSpPr txBox="1"/>
          <p:nvPr/>
        </p:nvSpPr>
        <p:spPr>
          <a:xfrm>
            <a:off x="3633821" y="4813646"/>
            <a:ext cx="1995054" cy="276999"/>
          </a:xfrm>
          <a:prstGeom prst="rect">
            <a:avLst/>
          </a:prstGeom>
          <a:noFill/>
        </p:spPr>
        <p:txBody>
          <a:bodyPr wrap="square" rtlCol="0">
            <a:spAutoFit/>
          </a:bodyPr>
          <a:lstStyle/>
          <a:p>
            <a:r>
              <a:rPr lang="vi-VN" sz="1200" smtClean="0">
                <a:latin typeface="Times New Roman" panose="02020603050405020304" pitchFamily="18" charset="0"/>
                <a:cs typeface="Times New Roman" panose="02020603050405020304" pitchFamily="18" charset="0"/>
              </a:rPr>
              <a:t>Trình soạn thảo Text Editor</a:t>
            </a:r>
            <a:endParaRPr lang="en-US" sz="1200">
              <a:latin typeface="Times New Roman" panose="02020603050405020304" pitchFamily="18" charset="0"/>
              <a:cs typeface="Times New Roman" panose="02020603050405020304" pitchFamily="18" charset="0"/>
            </a:endParaRPr>
          </a:p>
        </p:txBody>
      </p:sp>
      <p:sp>
        <p:nvSpPr>
          <p:cNvPr id="3" name="TextBox 2"/>
          <p:cNvSpPr txBox="1"/>
          <p:nvPr/>
        </p:nvSpPr>
        <p:spPr>
          <a:xfrm>
            <a:off x="8277885" y="4813646"/>
            <a:ext cx="1487978" cy="276999"/>
          </a:xfrm>
          <a:prstGeom prst="rect">
            <a:avLst/>
          </a:prstGeom>
          <a:noFill/>
        </p:spPr>
        <p:txBody>
          <a:bodyPr wrap="square" rtlCol="0">
            <a:spAutoFit/>
          </a:bodyPr>
          <a:lstStyle/>
          <a:p>
            <a:r>
              <a:rPr lang="vi-VN" sz="1200" smtClean="0">
                <a:latin typeface="Times New Roman" panose="02020603050405020304" pitchFamily="18" charset="0"/>
                <a:cs typeface="Times New Roman" panose="02020603050405020304" pitchFamily="18" charset="0"/>
              </a:rPr>
              <a:t>Trình soạn thảo Vim</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14368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5238610" cy="2515047"/>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vi-VN" sz="1600" b="1" smtClean="0">
                <a:solidFill>
                  <a:schemeClr val="accent1">
                    <a:lumMod val="40000"/>
                    <a:lumOff val="60000"/>
                  </a:schemeClr>
                </a:solidFill>
                <a:latin typeface="Times New Roman" panose="02020603050405020304" pitchFamily="18" charset="0"/>
                <a:cs typeface="Times New Roman" panose="02020603050405020304" pitchFamily="18" charset="0"/>
              </a:rPr>
              <a:t>Gedit</a:t>
            </a:r>
            <a:r>
              <a:rPr lang="vi-VN"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Gedit là một trình soạn thảo văn bản Linux thường được triển khai như một phần của môi trường máy tính để bàn GNOME. Mặc dù hầu hết các hướng dẫn và hướng dẫn về Linux đều khuyên bạn nên sử dụng trình soạn thảo nano hoặc vi để chỉnh sửa tệp văn bản và tệp cấu hình, trình chỉnh sửa gEdit dễ sử dụng hơn nano và vi và hoạt động giống như Microsoft Windows Notepad</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pic>
        <p:nvPicPr>
          <p:cNvPr id="1026" name="Picture 2" descr="How to Install Gedit 3.10 on Ubuntu 16.04 LTS (Updated) - OMG! Ubun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297" y="1573603"/>
            <a:ext cx="4210775" cy="33180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325973" y="3988894"/>
            <a:ext cx="5238610" cy="2857385"/>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Một số tính năng trong gedit:</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Làm mới tài liệu</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In tài liệu</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Hiển thị toàn màn hình tài liệu</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Lưu tài liệu</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Tìm kiếm và thay thế văn bản</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Xóa văn bản được đánh dấu</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Đi đến một dòng cụ thể</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Hiển thị một bảng điều khiển </a:t>
            </a:r>
            <a:r>
              <a:rPr lang="en-US" sz="1600" smtClean="0">
                <a:latin typeface="Times New Roman" panose="02020603050405020304" pitchFamily="18" charset="0"/>
                <a:cs typeface="Times New Roman" panose="02020603050405020304" pitchFamily="18" charset="0"/>
              </a:rPr>
              <a:t>bên</a:t>
            </a:r>
            <a:endParaRPr lang="en-US" sz="16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Đặt ngôn ngữ</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Kiểm tra chính </a:t>
            </a:r>
            <a:r>
              <a:rPr lang="vi-VN" sz="1600">
                <a:latin typeface="Times New Roman" panose="02020603050405020304" pitchFamily="18" charset="0"/>
                <a:cs typeface="Times New Roman" panose="02020603050405020304" pitchFamily="18" charset="0"/>
              </a:rPr>
              <a:t>tả</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541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5238610" cy="228915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vi-VN" sz="1600" b="1" smtClean="0">
                <a:solidFill>
                  <a:schemeClr val="accent1">
                    <a:lumMod val="40000"/>
                    <a:lumOff val="60000"/>
                  </a:schemeClr>
                </a:solidFill>
                <a:latin typeface="Times New Roman" panose="02020603050405020304" pitchFamily="18" charset="0"/>
                <a:cs typeface="Times New Roman" panose="02020603050405020304" pitchFamily="18" charset="0"/>
              </a:rPr>
              <a:t>VIM</a:t>
            </a:r>
            <a:r>
              <a:rPr lang="vi-VN" sz="1600" smtClean="0">
                <a:latin typeface="Times New Roman" panose="02020603050405020304" pitchFamily="18" charset="0"/>
                <a:cs typeface="Times New Roman" panose="02020603050405020304" pitchFamily="18" charset="0"/>
              </a:rPr>
              <a:t>:</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viết tắt của VI Improved là trình soạn thảo văn bản dòng lệnh được sử dụng để tạo và xem các tệp văn bản. </a:t>
            </a:r>
          </a:p>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Vim được sử dụng rất mạnh mẽ trong CLI (command-line interface). Linux sử dụng rất nhiều file cấu hình, chúng ta thường sẽ cần chỉnh sửa chúng và vim là một công cụ tuyệt vời để làm điều đó. </a:t>
            </a:r>
          </a:p>
        </p:txBody>
      </p:sp>
      <p:sp>
        <p:nvSpPr>
          <p:cNvPr id="11" name="Rectangle 10"/>
          <p:cNvSpPr/>
          <p:nvPr/>
        </p:nvSpPr>
        <p:spPr>
          <a:xfrm>
            <a:off x="2325973" y="3988894"/>
            <a:ext cx="2944296" cy="39517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Cài đặt Vim bằng CentOS</a:t>
            </a:r>
            <a:r>
              <a:rPr lang="en-US" sz="1600" smtClean="0">
                <a:latin typeface="Times New Roman" panose="02020603050405020304" pitchFamily="18" charset="0"/>
                <a:cs typeface="Times New Roman" panose="02020603050405020304" pitchFamily="18" charset="0"/>
              </a:rPr>
              <a:t>:</a:t>
            </a:r>
            <a:r>
              <a:rPr lang="vi-VN" sz="1600">
                <a:latin typeface="Times New Roman" panose="02020603050405020304" pitchFamily="18" charset="0"/>
                <a:cs typeface="Times New Roman" panose="02020603050405020304" pitchFamily="18" charset="0"/>
              </a:rPr>
              <a:t> </a:t>
            </a:r>
            <a:endParaRPr lang="en-US" sz="1600">
              <a:latin typeface="Times New Roman" panose="02020603050405020304" pitchFamily="18" charset="0"/>
              <a:cs typeface="Times New Roman" panose="02020603050405020304" pitchFamily="18" charset="0"/>
            </a:endParaRPr>
          </a:p>
        </p:txBody>
      </p:sp>
      <p:sp>
        <p:nvSpPr>
          <p:cNvPr id="2" name="TextBox 1"/>
          <p:cNvSpPr txBox="1"/>
          <p:nvPr/>
        </p:nvSpPr>
        <p:spPr>
          <a:xfrm>
            <a:off x="5056911" y="3975638"/>
            <a:ext cx="5408806" cy="338554"/>
          </a:xfrm>
          <a:prstGeom prst="rect">
            <a:avLst/>
          </a:prstGeom>
          <a:solidFill>
            <a:schemeClr val="bg2">
              <a:lumMod val="90000"/>
            </a:schemeClr>
          </a:solidFill>
        </p:spPr>
        <p:txBody>
          <a:bodyPr wrap="square" rtlCol="0">
            <a:spAutoFit/>
          </a:bodyPr>
          <a:lstStyle/>
          <a:p>
            <a:r>
              <a:rPr lang="en-US" sz="1600">
                <a:latin typeface="Times New Roman" panose="02020603050405020304" pitchFamily="18" charset="0"/>
                <a:cs typeface="Times New Roman" panose="02020603050405020304" pitchFamily="18" charset="0"/>
              </a:rPr>
              <a:t>yum install vim-X11 vim-common vim-enhanced vim-minimal</a:t>
            </a:r>
          </a:p>
        </p:txBody>
      </p:sp>
      <p:sp>
        <p:nvSpPr>
          <p:cNvPr id="9" name="Rectangle 8"/>
          <p:cNvSpPr/>
          <p:nvPr/>
        </p:nvSpPr>
        <p:spPr>
          <a:xfrm>
            <a:off x="2325972" y="4543457"/>
            <a:ext cx="4266021" cy="2118722"/>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Một số lệnh thường dùng trong Vim</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t>
            </a:r>
            <a:r>
              <a:rPr lang="en-US" sz="1600" smtClean="0">
                <a:latin typeface="Times New Roman" panose="02020603050405020304" pitchFamily="18" charset="0"/>
                <a:cs typeface="Times New Roman" panose="02020603050405020304" pitchFamily="18" charset="0"/>
              </a:rPr>
              <a:t>q[</a:t>
            </a:r>
            <a:r>
              <a:rPr lang="vi-VN" sz="1600" smtClean="0">
                <a:latin typeface="Times New Roman" panose="02020603050405020304" pitchFamily="18" charset="0"/>
                <a:cs typeface="Times New Roman" panose="02020603050405020304" pitchFamily="18" charset="0"/>
              </a:rPr>
              <a:t>retur</a:t>
            </a:r>
            <a:r>
              <a:rPr lang="en-US" sz="1600" smtClean="0">
                <a:latin typeface="Times New Roman" panose="02020603050405020304" pitchFamily="18" charset="0"/>
                <a:cs typeface="Times New Roman" panose="02020603050405020304" pitchFamily="18" charset="0"/>
              </a:rPr>
              <a:t>n</a:t>
            </a:r>
            <a:r>
              <a:rPr lang="en-US" sz="1600">
                <a:latin typeface="Times New Roman" panose="02020603050405020304" pitchFamily="18" charset="0"/>
                <a:cs typeface="Times New Roman" panose="02020603050405020304" pitchFamily="18" charset="0"/>
              </a:rPr>
              <a:t>] thoát khỏi Vim</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:q</a:t>
            </a:r>
            <a:r>
              <a:rPr lang="en-US" sz="1600" smtClean="0">
                <a:latin typeface="Times New Roman" panose="02020603050405020304" pitchFamily="18" charset="0"/>
                <a:cs typeface="Times New Roman" panose="02020603050405020304" pitchFamily="18" charset="0"/>
              </a:rPr>
              <a:t>![</a:t>
            </a:r>
            <a:r>
              <a:rPr lang="vi-VN" sz="1600" smtClean="0">
                <a:latin typeface="Times New Roman" panose="02020603050405020304" pitchFamily="18" charset="0"/>
                <a:cs typeface="Times New Roman" panose="02020603050405020304" pitchFamily="18" charset="0"/>
              </a:rPr>
              <a:t>retur</a:t>
            </a:r>
            <a:r>
              <a:rPr lang="en-US" sz="1600" smtClean="0">
                <a:latin typeface="Times New Roman" panose="02020603050405020304" pitchFamily="18" charset="0"/>
                <a:cs typeface="Times New Roman" panose="02020603050405020304" pitchFamily="18" charset="0"/>
              </a:rPr>
              <a:t>n</a:t>
            </a:r>
            <a:r>
              <a:rPr lang="en-US" sz="1600">
                <a:latin typeface="Times New Roman" panose="02020603050405020304" pitchFamily="18" charset="0"/>
                <a:cs typeface="Times New Roman" panose="02020603050405020304" pitchFamily="18" charset="0"/>
              </a:rPr>
              <a:t>] ép thoát (hủy việc lưu lại)</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t>
            </a:r>
            <a:r>
              <a:rPr lang="en-US" sz="1600" smtClean="0">
                <a:latin typeface="Times New Roman" panose="02020603050405020304" pitchFamily="18" charset="0"/>
                <a:cs typeface="Times New Roman" panose="02020603050405020304" pitchFamily="18" charset="0"/>
              </a:rPr>
              <a:t>w[</a:t>
            </a:r>
            <a:r>
              <a:rPr lang="vi-VN" sz="1600" smtClean="0">
                <a:latin typeface="Times New Roman" panose="02020603050405020304" pitchFamily="18" charset="0"/>
                <a:cs typeface="Times New Roman" panose="02020603050405020304" pitchFamily="18" charset="0"/>
              </a:rPr>
              <a:t>retur</a:t>
            </a:r>
            <a:r>
              <a:rPr lang="en-US" sz="1600" smtClean="0">
                <a:latin typeface="Times New Roman" panose="02020603050405020304" pitchFamily="18" charset="0"/>
                <a:cs typeface="Times New Roman" panose="02020603050405020304" pitchFamily="18" charset="0"/>
              </a:rPr>
              <a:t>n</a:t>
            </a:r>
            <a:r>
              <a:rPr lang="en-US" sz="1600">
                <a:latin typeface="Times New Roman" panose="02020603050405020304" pitchFamily="18" charset="0"/>
                <a:cs typeface="Times New Roman" panose="02020603050405020304" pitchFamily="18" charset="0"/>
              </a:rPr>
              <a:t>] lưu nội dung đã thay đổi</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:w</a:t>
            </a:r>
            <a:r>
              <a:rPr lang="en-US" sz="1600" smtClean="0">
                <a:latin typeface="Times New Roman" panose="02020603050405020304" pitchFamily="18" charset="0"/>
                <a:cs typeface="Times New Roman" panose="02020603050405020304" pitchFamily="18" charset="0"/>
              </a:rPr>
              <a:t>![</a:t>
            </a:r>
            <a:r>
              <a:rPr lang="vi-VN" sz="1600" smtClean="0">
                <a:latin typeface="Times New Roman" panose="02020603050405020304" pitchFamily="18" charset="0"/>
                <a:cs typeface="Times New Roman" panose="02020603050405020304" pitchFamily="18" charset="0"/>
              </a:rPr>
              <a:t>retur</a:t>
            </a:r>
            <a:r>
              <a:rPr lang="en-US" sz="1600" smtClean="0">
                <a:latin typeface="Times New Roman" panose="02020603050405020304" pitchFamily="18" charset="0"/>
                <a:cs typeface="Times New Roman" panose="02020603050405020304" pitchFamily="18" charset="0"/>
              </a:rPr>
              <a:t>n</a:t>
            </a:r>
            <a:r>
              <a:rPr lang="en-US" sz="1600">
                <a:latin typeface="Times New Roman" panose="02020603050405020304" pitchFamily="18" charset="0"/>
                <a:cs typeface="Times New Roman" panose="02020603050405020304" pitchFamily="18" charset="0"/>
              </a:rPr>
              <a:t>] ép lưu lại</a:t>
            </a:r>
          </a:p>
          <a:p>
            <a:pPr marL="7429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t>
            </a:r>
            <a:r>
              <a:rPr lang="en-US" sz="1600" smtClean="0">
                <a:latin typeface="Times New Roman" panose="02020603050405020304" pitchFamily="18" charset="0"/>
                <a:cs typeface="Times New Roman" panose="02020603050405020304" pitchFamily="18" charset="0"/>
              </a:rPr>
              <a:t>wq[</a:t>
            </a:r>
            <a:r>
              <a:rPr lang="vi-VN" sz="1600" smtClean="0">
                <a:latin typeface="Times New Roman" panose="02020603050405020304" pitchFamily="18" charset="0"/>
                <a:cs typeface="Times New Roman" panose="02020603050405020304" pitchFamily="18" charset="0"/>
              </a:rPr>
              <a:t>retur</a:t>
            </a:r>
            <a:r>
              <a:rPr lang="en-US" sz="1600" smtClean="0">
                <a:latin typeface="Times New Roman" panose="02020603050405020304" pitchFamily="18" charset="0"/>
                <a:cs typeface="Times New Roman" panose="02020603050405020304" pitchFamily="18" charset="0"/>
              </a:rPr>
              <a:t>n</a:t>
            </a:r>
            <a:r>
              <a:rPr lang="en-US" sz="1600">
                <a:latin typeface="Times New Roman" panose="02020603050405020304" pitchFamily="18" charset="0"/>
                <a:cs typeface="Times New Roman" panose="02020603050405020304" pitchFamily="18" charset="0"/>
              </a:rPr>
              <a:t>] lưu nội dung đã thay đổi và thoát </a:t>
            </a:r>
            <a:r>
              <a:rPr lang="en-US" sz="1600" smtClean="0">
                <a:latin typeface="Times New Roman" panose="02020603050405020304" pitchFamily="18" charset="0"/>
                <a:cs typeface="Times New Roman" panose="02020603050405020304" pitchFamily="18" charset="0"/>
              </a:rPr>
              <a:t>Vim</a:t>
            </a:r>
            <a:endParaRPr lang="vi-VN" sz="16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vi-VN" sz="1600" smtClean="0">
                <a:latin typeface="Times New Roman" panose="02020603050405020304" pitchFamily="18" charset="0"/>
                <a:cs typeface="Times New Roman" panose="02020603050405020304" pitchFamily="18" charset="0"/>
              </a:rPr>
              <a:t>Lưu ý: [return] là nhấn phím ENTER</a:t>
            </a:r>
          </a:p>
        </p:txBody>
      </p:sp>
      <p:sp>
        <p:nvSpPr>
          <p:cNvPr id="3" name="AutoShape 2" descr="Tìm hiểu trình biên soạn văn bản trên dòng lệnh VIM"/>
          <p:cNvSpPr>
            <a:spLocks noChangeAspect="1" noChangeArrowheads="1"/>
          </p:cNvSpPr>
          <p:nvPr/>
        </p:nvSpPr>
        <p:spPr bwMode="auto">
          <a:xfrm>
            <a:off x="8110854" y="1540351"/>
            <a:ext cx="2038985" cy="20389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Tìm hiểu trình biên soạn văn bản trên dòng lệnh VI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Sử dụng trình soạn thảo vi / vim cơ bản | ./blog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426" y="1529392"/>
            <a:ext cx="4314298" cy="226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282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4"/>
                                        </p:tgtEl>
                                        <p:attrNameLst>
                                          <p:attrName>style.visibility</p:attrName>
                                        </p:attrNameLst>
                                      </p:cBhvr>
                                      <p:to>
                                        <p:strVal val="visible"/>
                                      </p:to>
                                    </p:set>
                                    <p:animEffect transition="in" filter="fade">
                                      <p:cBhvr>
                                        <p:cTn id="14" dur="1000"/>
                                        <p:tgtEl>
                                          <p:spTgt spid="2054"/>
                                        </p:tgtEl>
                                      </p:cBhvr>
                                    </p:animEffect>
                                    <p:anim calcmode="lin" valueType="num">
                                      <p:cBhvr>
                                        <p:cTn id="15" dur="1000" fill="hold"/>
                                        <p:tgtEl>
                                          <p:spTgt spid="2054"/>
                                        </p:tgtEl>
                                        <p:attrNameLst>
                                          <p:attrName>ppt_x</p:attrName>
                                        </p:attrNameLst>
                                      </p:cBhvr>
                                      <p:tavLst>
                                        <p:tav tm="0">
                                          <p:val>
                                            <p:strVal val="#ppt_x"/>
                                          </p:val>
                                        </p:tav>
                                        <p:tav tm="100000">
                                          <p:val>
                                            <p:strVal val="#ppt_x"/>
                                          </p:val>
                                        </p:tav>
                                      </p:tavLst>
                                    </p:anim>
                                    <p:anim calcmode="lin" valueType="num">
                                      <p:cBhvr>
                                        <p:cTn id="16"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2"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5238610" cy="1732847"/>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Quản lý </a:t>
            </a:r>
            <a:r>
              <a:rPr lang="vi-VN" sz="1600" smtClean="0">
                <a:latin typeface="Times New Roman" panose="02020603050405020304" pitchFamily="18" charset="0"/>
                <a:cs typeface="Times New Roman" panose="02020603050405020304" pitchFamily="18" charset="0"/>
              </a:rPr>
              <a:t>log</a:t>
            </a:r>
          </a:p>
          <a:p>
            <a:pPr marL="800100" marR="171450" lvl="1" indent="-34290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Linux cung cấp tiện ích System Log Viewer để theo dõi và quản lý log file cho hệ thống. Để xem log file ta chọn Applications -&gt; System Log</a:t>
            </a:r>
          </a:p>
          <a:p>
            <a:pPr marL="800100" marR="171450" lvl="1" indent="-342900" algn="just">
              <a:lnSpc>
                <a:spcPct val="123000"/>
              </a:lnSpc>
              <a:spcBef>
                <a:spcPts val="555"/>
              </a:spcBef>
              <a:buSzPts val="1000"/>
              <a:buFont typeface="Arial" panose="020B0604020202020204" pitchFamily="34" charset="0"/>
              <a:buChar char="•"/>
              <a:tabLst>
                <a:tab pos="558165" algn="l"/>
              </a:tabLst>
            </a:pPr>
            <a:endParaRPr lang="en-US" sz="1600">
              <a:latin typeface="Times New Roman" panose="02020603050405020304" pitchFamily="18" charset="0"/>
              <a:cs typeface="Times New Roman" panose="02020603050405020304" pitchFamily="18" charset="0"/>
            </a:endParaRPr>
          </a:p>
        </p:txBody>
      </p:sp>
      <p:pic>
        <p:nvPicPr>
          <p:cNvPr id="9" name="Picture 8" descr="IMG_266"/>
          <p:cNvPicPr/>
          <p:nvPr/>
        </p:nvPicPr>
        <p:blipFill>
          <a:blip r:embed="rId3"/>
          <a:stretch>
            <a:fillRect/>
          </a:stretch>
        </p:blipFill>
        <p:spPr>
          <a:xfrm>
            <a:off x="3640250" y="3273198"/>
            <a:ext cx="5778069" cy="3243980"/>
          </a:xfrm>
          <a:prstGeom prst="rect">
            <a:avLst/>
          </a:prstGeom>
          <a:noFill/>
          <a:ln w="9525">
            <a:noFill/>
          </a:ln>
        </p:spPr>
      </p:pic>
    </p:spTree>
    <p:extLst>
      <p:ext uri="{BB962C8B-B14F-4D97-AF65-F5344CB8AC3E}">
        <p14:creationId xmlns:p14="http://schemas.microsoft.com/office/powerpoint/2010/main" val="1522356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5238610" cy="1760418"/>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solidFill>
                  <a:schemeClr val="accent1">
                    <a:lumMod val="40000"/>
                    <a:lumOff val="60000"/>
                  </a:schemeClr>
                </a:solidFill>
                <a:latin typeface="Times New Roman" panose="02020603050405020304" pitchFamily="18" charset="0"/>
                <a:cs typeface="Times New Roman" panose="02020603050405020304" pitchFamily="18" charset="0"/>
              </a:rPr>
              <a:t>Quản lý </a:t>
            </a:r>
            <a:r>
              <a:rPr lang="vi-VN" sz="1600" smtClean="0">
                <a:solidFill>
                  <a:schemeClr val="accent1">
                    <a:lumMod val="40000"/>
                    <a:lumOff val="60000"/>
                  </a:schemeClr>
                </a:solidFill>
                <a:latin typeface="Times New Roman" panose="02020603050405020304" pitchFamily="18" charset="0"/>
                <a:cs typeface="Times New Roman" panose="02020603050405020304" pitchFamily="18" charset="0"/>
              </a:rPr>
              <a:t>log</a:t>
            </a:r>
            <a:r>
              <a:rPr lang="vi-VN" sz="1600" smtClean="0">
                <a:latin typeface="Times New Roman" panose="02020603050405020304" pitchFamily="18" charset="0"/>
                <a:cs typeface="Times New Roman" panose="02020603050405020304" pitchFamily="18" charset="0"/>
              </a:rPr>
              <a:t>:</a:t>
            </a:r>
          </a:p>
          <a:p>
            <a:pPr marL="800100" marR="171450" lvl="1" indent="-342900" algn="just">
              <a:lnSpc>
                <a:spcPct val="123000"/>
              </a:lnSpc>
              <a:spcBef>
                <a:spcPts val="555"/>
              </a:spcBef>
              <a:buSzPts val="1000"/>
              <a:buFont typeface="Arial" panose="020B0604020202020204" pitchFamily="34" charset="0"/>
              <a:buChar char="•"/>
              <a:tabLst>
                <a:tab pos="558165" algn="l"/>
              </a:tabLst>
            </a:pPr>
            <a:r>
              <a:rPr lang="en-US" sz="1600">
                <a:latin typeface="Times New Roman" panose="02020603050405020304" pitchFamily="18" charset="0"/>
                <a:cs typeface="Times New Roman" panose="02020603050405020304" pitchFamily="18" charset="0"/>
              </a:rPr>
              <a:t>Linux cung cấp tiện ích System Log Viewer để theo dõi và quản lý log file cho hệ thống. Để xem log file ta chọn Applications -&gt; System Log</a:t>
            </a:r>
          </a:p>
          <a:p>
            <a:pPr marL="800100" marR="171450" lvl="1" indent="-342900" algn="just">
              <a:lnSpc>
                <a:spcPct val="123000"/>
              </a:lnSpc>
              <a:spcBef>
                <a:spcPts val="555"/>
              </a:spcBef>
              <a:buSzPts val="1000"/>
              <a:buFont typeface="Arial" panose="020B0604020202020204" pitchFamily="34" charset="0"/>
              <a:buChar char="•"/>
              <a:tabLst>
                <a:tab pos="558165" algn="l"/>
              </a:tabLst>
            </a:pPr>
            <a:endParaRPr lang="en-US" sz="1600">
              <a:latin typeface="Times New Roman" panose="02020603050405020304" pitchFamily="18" charset="0"/>
              <a:cs typeface="Times New Roman" panose="02020603050405020304" pitchFamily="18" charset="0"/>
            </a:endParaRPr>
          </a:p>
        </p:txBody>
      </p:sp>
      <p:pic>
        <p:nvPicPr>
          <p:cNvPr id="9" name="Picture 8" descr="IMG_266"/>
          <p:cNvPicPr/>
          <p:nvPr/>
        </p:nvPicPr>
        <p:blipFill>
          <a:blip r:embed="rId3"/>
          <a:stretch>
            <a:fillRect/>
          </a:stretch>
        </p:blipFill>
        <p:spPr>
          <a:xfrm>
            <a:off x="3640250" y="3273198"/>
            <a:ext cx="5778069" cy="3243980"/>
          </a:xfrm>
          <a:prstGeom prst="rect">
            <a:avLst/>
          </a:prstGeom>
          <a:noFill/>
          <a:ln w="9525">
            <a:noFill/>
          </a:ln>
        </p:spPr>
      </p:pic>
    </p:spTree>
    <p:extLst>
      <p:ext uri="{BB962C8B-B14F-4D97-AF65-F5344CB8AC3E}">
        <p14:creationId xmlns:p14="http://schemas.microsoft.com/office/powerpoint/2010/main" val="4281374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37183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endParaRPr lang="en-US" sz="1600">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53173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4. Các tiện ích của Linux – CentOS:</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5238610" cy="1077796"/>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Ø"/>
              <a:tabLst>
                <a:tab pos="558165" algn="l"/>
              </a:tabLst>
            </a:pPr>
            <a:r>
              <a:rPr lang="en-US" sz="1600" smtClean="0">
                <a:solidFill>
                  <a:schemeClr val="accent1">
                    <a:lumMod val="40000"/>
                    <a:lumOff val="60000"/>
                  </a:schemeClr>
                </a:solidFill>
                <a:latin typeface="Times New Roman" panose="02020603050405020304" pitchFamily="18" charset="0"/>
                <a:cs typeface="Times New Roman" panose="02020603050405020304" pitchFamily="18" charset="0"/>
              </a:rPr>
              <a:t>Theo dõi hệ thống</a:t>
            </a:r>
            <a:r>
              <a:rPr lang="vi-VN" sz="1600" smtClean="0">
                <a:solidFill>
                  <a:schemeClr val="accent1">
                    <a:lumMod val="40000"/>
                    <a:lumOff val="60000"/>
                  </a:schemeClr>
                </a:solidFill>
                <a:latin typeface="Times New Roman" panose="02020603050405020304" pitchFamily="18" charset="0"/>
                <a:cs typeface="Times New Roman" panose="02020603050405020304" pitchFamily="18" charset="0"/>
              </a:rPr>
              <a:t> (System Monitor):</a:t>
            </a:r>
          </a:p>
          <a:p>
            <a:pPr marL="742950" marR="171450" lvl="1" indent="-285750" algn="just">
              <a:lnSpc>
                <a:spcPct val="123000"/>
              </a:lnSpc>
              <a:spcBef>
                <a:spcPts val="555"/>
              </a:spcBef>
              <a:buSzPts val="1000"/>
              <a:buFont typeface="Arial" panose="020B0604020202020204" pitchFamily="34" charset="0"/>
              <a:buChar char="•"/>
              <a:tabLst>
                <a:tab pos="558165" algn="l"/>
              </a:tabLst>
            </a:pPr>
            <a:r>
              <a:rPr lang="en-US" sz="1600" smtClean="0">
                <a:latin typeface="Times New Roman" panose="02020603050405020304" pitchFamily="18" charset="0"/>
                <a:cs typeface="Times New Roman" panose="02020603050405020304" pitchFamily="18" charset="0"/>
              </a:rPr>
              <a:t>Resouces cho ta theo dõi được thông tin CPU, MEM, SWAP, Network đang được sử dụng</a:t>
            </a:r>
            <a:endParaRPr lang="en-US" sz="1600">
              <a:latin typeface="Times New Roman" panose="02020603050405020304" pitchFamily="18" charset="0"/>
              <a:cs typeface="Times New Roman" panose="02020603050405020304" pitchFamily="18" charset="0"/>
            </a:endParaRPr>
          </a:p>
        </p:txBody>
      </p:sp>
      <p:pic>
        <p:nvPicPr>
          <p:cNvPr id="3074" name="Picture 2" descr="CentOS 7 /RHEL7: 2 linux commands to check Memory Usage - OSETC 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847" y="2790113"/>
            <a:ext cx="7148946" cy="367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56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1460656"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5. Shell script</a:t>
            </a:r>
            <a:endParaRPr lang="en-US">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325973" y="1540351"/>
            <a:ext cx="8547074" cy="1303690"/>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Ø"/>
              <a:tabLst>
                <a:tab pos="558165" algn="l"/>
              </a:tabLst>
            </a:pPr>
            <a:r>
              <a:rPr lang="vi-VN" sz="1600">
                <a:latin typeface="Times New Roman" panose="02020603050405020304" pitchFamily="18" charset="0"/>
                <a:cs typeface="Times New Roman" panose="02020603050405020304" pitchFamily="18" charset="0"/>
              </a:rPr>
              <a:t>Shell là một chương trình thông dịch lệnh của một hệ điều hành, cung cấp cho người dùng khả năng tương tác với hệ điều hành bằng cách gõ từng lệnh ở chế độ dòng lệnh, đồng thời trả lại kết quả thực hiện lệnh lại cho người sử dụng. Shell cung cấp tập hợp các lệnh đặc biệt mà từ đó có thể tạo nên chương trình</a:t>
            </a:r>
            <a:endParaRPr lang="en-US" sz="1600">
              <a:latin typeface="Times New Roman" panose="02020603050405020304" pitchFamily="18" charset="0"/>
              <a:cs typeface="Times New Roman" panose="02020603050405020304" pitchFamily="18" charset="0"/>
            </a:endParaRPr>
          </a:p>
        </p:txBody>
      </p:sp>
      <p:sp>
        <p:nvSpPr>
          <p:cNvPr id="11" name="Rectangle 10"/>
          <p:cNvSpPr/>
          <p:nvPr/>
        </p:nvSpPr>
        <p:spPr>
          <a:xfrm>
            <a:off x="2325972" y="2951500"/>
            <a:ext cx="6061569" cy="670440"/>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ü"/>
              <a:tabLst>
                <a:tab pos="558165" algn="l"/>
              </a:tabLst>
            </a:pPr>
            <a:r>
              <a:rPr lang="vi-VN" sz="1600" smtClean="0">
                <a:latin typeface="Times New Roman" panose="02020603050405020304" pitchFamily="18" charset="0"/>
                <a:cs typeface="Times New Roman" panose="02020603050405020304" pitchFamily="18" charset="0"/>
              </a:rPr>
              <a:t>Trước </a:t>
            </a:r>
            <a:r>
              <a:rPr lang="vi-VN" sz="1600">
                <a:latin typeface="Times New Roman" panose="02020603050405020304" pitchFamily="18" charset="0"/>
                <a:cs typeface="Times New Roman" panose="02020603050405020304" pitchFamily="18" charset="0"/>
              </a:rPr>
              <a:t>khi làm bất cứ điều gì với script, cần thông báo với system rằng chuẩn bị có shell chạy bằng dòng </a:t>
            </a:r>
            <a:r>
              <a:rPr lang="vi-VN" sz="1600" smtClean="0">
                <a:latin typeface="Times New Roman" panose="02020603050405020304" pitchFamily="18" charset="0"/>
                <a:cs typeface="Times New Roman" panose="02020603050405020304" pitchFamily="18" charset="0"/>
              </a:rPr>
              <a:t>lệnh</a:t>
            </a:r>
            <a:endParaRPr lang="en-US" sz="1600">
              <a:latin typeface="Times New Roman" panose="02020603050405020304" pitchFamily="18" charset="0"/>
              <a:cs typeface="Times New Roman" panose="02020603050405020304" pitchFamily="18" charset="0"/>
            </a:endParaRPr>
          </a:p>
        </p:txBody>
      </p:sp>
      <p:sp>
        <p:nvSpPr>
          <p:cNvPr id="16" name="Rectangle 15"/>
          <p:cNvSpPr/>
          <p:nvPr/>
        </p:nvSpPr>
        <p:spPr>
          <a:xfrm>
            <a:off x="2325973" y="3812115"/>
            <a:ext cx="6061569" cy="1000851"/>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ü"/>
              <a:tabLst>
                <a:tab pos="558165" algn="l"/>
              </a:tabLst>
            </a:pPr>
            <a:r>
              <a:rPr lang="vi-VN" sz="1600" smtClean="0">
                <a:latin typeface="Times New Roman" panose="02020603050405020304" pitchFamily="18" charset="0"/>
                <a:cs typeface="Times New Roman" panose="02020603050405020304" pitchFamily="18" charset="0"/>
              </a:rPr>
              <a:t>Để </a:t>
            </a:r>
            <a:r>
              <a:rPr lang="vi-VN" sz="1600">
                <a:latin typeface="Times New Roman" panose="02020603050405020304" pitchFamily="18" charset="0"/>
                <a:cs typeface="Times New Roman" panose="02020603050405020304" pitchFamily="18" charset="0"/>
              </a:rPr>
              <a:t>soạn thảo shell script thì có thể gõ ngay trên terminal hoặc dùng các trình soạn thảo nào mà bạn thích, vim, gedit, kate,... sau đó lưu lại </a:t>
            </a:r>
            <a:r>
              <a:rPr lang="vi-VN" sz="1600" smtClean="0">
                <a:latin typeface="Times New Roman" panose="02020603050405020304" pitchFamily="18" charset="0"/>
                <a:cs typeface="Times New Roman" panose="02020603050405020304" pitchFamily="18" charset="0"/>
              </a:rPr>
              <a:t>file	   , </a:t>
            </a:r>
            <a:r>
              <a:rPr lang="vi-VN" sz="1600">
                <a:latin typeface="Times New Roman" panose="02020603050405020304" pitchFamily="18" charset="0"/>
                <a:cs typeface="Times New Roman" panose="02020603050405020304" pitchFamily="18" charset="0"/>
              </a:rPr>
              <a:t>ví </a:t>
            </a:r>
            <a:r>
              <a:rPr lang="vi-VN" sz="1600" smtClean="0">
                <a:latin typeface="Times New Roman" panose="02020603050405020304" pitchFamily="18" charset="0"/>
                <a:cs typeface="Times New Roman" panose="02020603050405020304" pitchFamily="18" charset="0"/>
              </a:rPr>
              <a:t>dụ</a:t>
            </a:r>
            <a:endParaRPr lang="en-US" sz="1600">
              <a:latin typeface="Times New Roman" panose="02020603050405020304" pitchFamily="18" charset="0"/>
              <a:cs typeface="Times New Roman" panose="02020603050405020304" pitchFamily="18" charset="0"/>
            </a:endParaRPr>
          </a:p>
        </p:txBody>
      </p:sp>
      <p:sp>
        <p:nvSpPr>
          <p:cNvPr id="19" name="Rectangle 18"/>
          <p:cNvSpPr/>
          <p:nvPr/>
        </p:nvSpPr>
        <p:spPr>
          <a:xfrm>
            <a:off x="2325973" y="4920426"/>
            <a:ext cx="3983388" cy="395173"/>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ü"/>
              <a:tabLst>
                <a:tab pos="558165" algn="l"/>
              </a:tabLst>
            </a:pPr>
            <a:r>
              <a:rPr lang="vi-VN" sz="1600" smtClean="0">
                <a:latin typeface="Times New Roman" panose="02020603050405020304" pitchFamily="18" charset="0"/>
                <a:cs typeface="Times New Roman" panose="02020603050405020304" pitchFamily="18" charset="0"/>
              </a:rPr>
              <a:t>S</a:t>
            </a:r>
            <a:r>
              <a:rPr lang="en-US" sz="1600" smtClean="0">
                <a:latin typeface="Times New Roman" panose="02020603050405020304" pitchFamily="18" charset="0"/>
                <a:cs typeface="Times New Roman" panose="02020603050405020304" pitchFamily="18" charset="0"/>
              </a:rPr>
              <a:t>au </a:t>
            </a:r>
            <a:r>
              <a:rPr lang="en-US" sz="1600">
                <a:latin typeface="Times New Roman" panose="02020603050405020304" pitchFamily="18" charset="0"/>
                <a:cs typeface="Times New Roman" panose="02020603050405020304" pitchFamily="18" charset="0"/>
              </a:rPr>
              <a:t>đó thiết lập quyền thực thi cho </a:t>
            </a:r>
            <a:r>
              <a:rPr lang="vi-VN" sz="1600" smtClean="0">
                <a:latin typeface="Times New Roman" panose="02020603050405020304" pitchFamily="18" charset="0"/>
                <a:cs typeface="Times New Roman" panose="02020603050405020304" pitchFamily="18" charset="0"/>
              </a:rPr>
              <a:t>shell: </a:t>
            </a:r>
            <a:endParaRPr lang="en-US" sz="1600">
              <a:latin typeface="Times New Roman" panose="02020603050405020304" pitchFamily="18" charset="0"/>
              <a:cs typeface="Times New Roman" panose="02020603050405020304" pitchFamily="18" charset="0"/>
            </a:endParaRPr>
          </a:p>
        </p:txBody>
      </p:sp>
      <p:sp>
        <p:nvSpPr>
          <p:cNvPr id="21" name="Rectangle 20"/>
          <p:cNvSpPr/>
          <p:nvPr/>
        </p:nvSpPr>
        <p:spPr>
          <a:xfrm>
            <a:off x="2325972" y="5423058"/>
            <a:ext cx="3634253" cy="395173"/>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ü"/>
              <a:tabLst>
                <a:tab pos="558165" algn="l"/>
              </a:tabLst>
            </a:pPr>
            <a:r>
              <a:rPr lang="vi-VN" sz="1600" smtClean="0">
                <a:latin typeface="Times New Roman" panose="02020603050405020304" pitchFamily="18" charset="0"/>
                <a:cs typeface="Times New Roman" panose="02020603050405020304" pitchFamily="18" charset="0"/>
              </a:rPr>
              <a:t>R</a:t>
            </a:r>
            <a:r>
              <a:rPr lang="en-US" sz="1600" smtClean="0">
                <a:latin typeface="Times New Roman" panose="02020603050405020304" pitchFamily="18" charset="0"/>
                <a:cs typeface="Times New Roman" panose="02020603050405020304" pitchFamily="18" charset="0"/>
              </a:rPr>
              <a:t>ồi </a:t>
            </a:r>
            <a:r>
              <a:rPr lang="en-US" sz="1600">
                <a:latin typeface="Times New Roman" panose="02020603050405020304" pitchFamily="18" charset="0"/>
                <a:cs typeface="Times New Roman" panose="02020603050405020304" pitchFamily="18" charset="0"/>
              </a:rPr>
              <a:t>chạy script bằng 1 trong 3 cách</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13" name="TextBox 12"/>
          <p:cNvSpPr txBox="1"/>
          <p:nvPr/>
        </p:nvSpPr>
        <p:spPr>
          <a:xfrm>
            <a:off x="5727468" y="5471364"/>
            <a:ext cx="1147157" cy="338554"/>
          </a:xfrm>
          <a:prstGeom prst="rect">
            <a:avLst/>
          </a:prstGeom>
          <a:solidFill>
            <a:schemeClr val="bg2">
              <a:lumMod val="90000"/>
            </a:schemeClr>
          </a:solidFill>
        </p:spPr>
        <p:txBody>
          <a:bodyPr wrap="square" rtlCol="0">
            <a:spAutoFit/>
          </a:bodyPr>
          <a:lstStyle/>
          <a:p>
            <a:r>
              <a:rPr lang="en-US" sz="1600">
                <a:latin typeface="Times New Roman" panose="02020603050405020304" pitchFamily="18" charset="0"/>
                <a:cs typeface="Times New Roman" panose="02020603050405020304" pitchFamily="18" charset="0"/>
              </a:rPr>
              <a:t>bash </a:t>
            </a:r>
            <a:r>
              <a:rPr lang="en-US" sz="1600" smtClean="0">
                <a:latin typeface="Times New Roman" panose="02020603050405020304" pitchFamily="18" charset="0"/>
                <a:cs typeface="Times New Roman" panose="02020603050405020304" pitchFamily="18" charset="0"/>
              </a:rPr>
              <a:t>test.sh</a:t>
            </a:r>
            <a:endParaRPr lang="en-US" sz="1600">
              <a:latin typeface="Times New Roman" panose="02020603050405020304" pitchFamily="18" charset="0"/>
              <a:cs typeface="Times New Roman" panose="02020603050405020304" pitchFamily="18" charset="0"/>
            </a:endParaRPr>
          </a:p>
        </p:txBody>
      </p:sp>
      <p:sp>
        <p:nvSpPr>
          <p:cNvPr id="23" name="TextBox 22"/>
          <p:cNvSpPr txBox="1"/>
          <p:nvPr/>
        </p:nvSpPr>
        <p:spPr>
          <a:xfrm>
            <a:off x="6985460" y="5475976"/>
            <a:ext cx="1052947" cy="338554"/>
          </a:xfrm>
          <a:prstGeom prst="rect">
            <a:avLst/>
          </a:prstGeom>
          <a:solidFill>
            <a:schemeClr val="bg2">
              <a:lumMod val="90000"/>
            </a:schemeClr>
          </a:solidFill>
        </p:spPr>
        <p:txBody>
          <a:bodyPr wrap="square" rtlCol="0">
            <a:spAutoFit/>
          </a:bodyPr>
          <a:lstStyle/>
          <a:p>
            <a:r>
              <a:rPr lang="en-US" sz="1600" smtClean="0">
                <a:latin typeface="Times New Roman" panose="02020603050405020304" pitchFamily="18" charset="0"/>
                <a:cs typeface="Times New Roman" panose="02020603050405020304" pitchFamily="18" charset="0"/>
              </a:rPr>
              <a:t>sh test.sh</a:t>
            </a:r>
            <a:endParaRPr lang="en-US" sz="1600">
              <a:latin typeface="Times New Roman" panose="02020603050405020304" pitchFamily="18" charset="0"/>
              <a:cs typeface="Times New Roman" panose="02020603050405020304" pitchFamily="18" charset="0"/>
            </a:endParaRPr>
          </a:p>
        </p:txBody>
      </p:sp>
      <p:sp>
        <p:nvSpPr>
          <p:cNvPr id="24" name="TextBox 23"/>
          <p:cNvSpPr txBox="1"/>
          <p:nvPr/>
        </p:nvSpPr>
        <p:spPr>
          <a:xfrm>
            <a:off x="8149242" y="5471364"/>
            <a:ext cx="986445" cy="338554"/>
          </a:xfrm>
          <a:prstGeom prst="rect">
            <a:avLst/>
          </a:prstGeom>
          <a:solidFill>
            <a:schemeClr val="bg2">
              <a:lumMod val="90000"/>
            </a:schemeClr>
          </a:solidFill>
        </p:spPr>
        <p:txBody>
          <a:bodyPr wrap="square" rtlCol="0">
            <a:spAutoFit/>
          </a:bodyPr>
          <a:lstStyle/>
          <a:p>
            <a:r>
              <a:rPr lang="en-US" sz="1600" smtClean="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test.sh</a:t>
            </a:r>
          </a:p>
        </p:txBody>
      </p:sp>
      <p:sp>
        <p:nvSpPr>
          <p:cNvPr id="25" name="TextBox 24"/>
          <p:cNvSpPr txBox="1"/>
          <p:nvPr/>
        </p:nvSpPr>
        <p:spPr>
          <a:xfrm>
            <a:off x="6170194" y="4948735"/>
            <a:ext cx="1979048" cy="338554"/>
          </a:xfrm>
          <a:prstGeom prst="rect">
            <a:avLst/>
          </a:prstGeom>
          <a:solidFill>
            <a:schemeClr val="bg2">
              <a:lumMod val="90000"/>
            </a:schemeClr>
          </a:solidFill>
        </p:spPr>
        <p:txBody>
          <a:bodyPr wrap="square" rtlCol="0">
            <a:spAutoFit/>
          </a:bodyPr>
          <a:lstStyle/>
          <a:p>
            <a:r>
              <a:rPr lang="en-US" sz="1600">
                <a:latin typeface="Times New Roman" panose="02020603050405020304" pitchFamily="18" charset="0"/>
                <a:cs typeface="Times New Roman" panose="02020603050405020304" pitchFamily="18" charset="0"/>
              </a:rPr>
              <a:t>$chmod +x </a:t>
            </a:r>
            <a:r>
              <a:rPr lang="en-US" sz="1600" smtClean="0">
                <a:latin typeface="Times New Roman" panose="02020603050405020304" pitchFamily="18" charset="0"/>
                <a:cs typeface="Times New Roman" panose="02020603050405020304" pitchFamily="18" charset="0"/>
              </a:rPr>
              <a:t>test.sh</a:t>
            </a:r>
            <a:endParaRPr lang="en-US" sz="1600">
              <a:latin typeface="Times New Roman" panose="02020603050405020304" pitchFamily="18" charset="0"/>
              <a:cs typeface="Times New Roman" panose="02020603050405020304" pitchFamily="18" charset="0"/>
            </a:endParaRPr>
          </a:p>
        </p:txBody>
      </p:sp>
      <p:sp>
        <p:nvSpPr>
          <p:cNvPr id="27" name="TextBox 26"/>
          <p:cNvSpPr txBox="1"/>
          <p:nvPr/>
        </p:nvSpPr>
        <p:spPr>
          <a:xfrm>
            <a:off x="3843248" y="4457786"/>
            <a:ext cx="620685" cy="338554"/>
          </a:xfrm>
          <a:prstGeom prst="rect">
            <a:avLst/>
          </a:prstGeom>
          <a:solidFill>
            <a:schemeClr val="bg2">
              <a:lumMod val="90000"/>
            </a:schemeClr>
          </a:solidFill>
        </p:spPr>
        <p:txBody>
          <a:bodyPr wrap="square" rtlCol="0">
            <a:spAutoFit/>
          </a:bodyPr>
          <a:lstStyle/>
          <a:p>
            <a:r>
              <a:rPr lang="vi-VN" sz="1600">
                <a:latin typeface="Times New Roman" panose="02020603050405020304" pitchFamily="18" charset="0"/>
                <a:cs typeface="Times New Roman" panose="02020603050405020304" pitchFamily="18" charset="0"/>
              </a:rPr>
              <a:t>*.sh</a:t>
            </a:r>
            <a:endParaRPr lang="en-US" sz="1600">
              <a:latin typeface="Times New Roman" panose="02020603050405020304" pitchFamily="18" charset="0"/>
              <a:cs typeface="Times New Roman" panose="02020603050405020304" pitchFamily="18" charset="0"/>
            </a:endParaRPr>
          </a:p>
        </p:txBody>
      </p:sp>
      <p:sp>
        <p:nvSpPr>
          <p:cNvPr id="28" name="TextBox 27"/>
          <p:cNvSpPr txBox="1"/>
          <p:nvPr/>
        </p:nvSpPr>
        <p:spPr>
          <a:xfrm>
            <a:off x="5017493" y="4457786"/>
            <a:ext cx="793103" cy="338554"/>
          </a:xfrm>
          <a:prstGeom prst="rect">
            <a:avLst/>
          </a:prstGeom>
          <a:solidFill>
            <a:schemeClr val="bg2">
              <a:lumMod val="90000"/>
            </a:schemeClr>
          </a:solidFill>
        </p:spPr>
        <p:txBody>
          <a:bodyPr wrap="square" rtlCol="0">
            <a:spAutoFit/>
          </a:bodyPr>
          <a:lstStyle/>
          <a:p>
            <a:r>
              <a:rPr lang="vi-VN" sz="1600">
                <a:latin typeface="Times New Roman" panose="02020603050405020304" pitchFamily="18" charset="0"/>
                <a:cs typeface="Times New Roman" panose="02020603050405020304" pitchFamily="18" charset="0"/>
              </a:rPr>
              <a:t>test.sh</a:t>
            </a:r>
            <a:endParaRPr lang="en-US" sz="1600">
              <a:latin typeface="Times New Roman" panose="02020603050405020304" pitchFamily="18" charset="0"/>
              <a:cs typeface="Times New Roman" panose="02020603050405020304" pitchFamily="18" charset="0"/>
            </a:endParaRPr>
          </a:p>
        </p:txBody>
      </p:sp>
      <p:sp>
        <p:nvSpPr>
          <p:cNvPr id="29" name="TextBox 28"/>
          <p:cNvSpPr txBox="1"/>
          <p:nvPr/>
        </p:nvSpPr>
        <p:spPr>
          <a:xfrm>
            <a:off x="6301046" y="3293359"/>
            <a:ext cx="1313412" cy="338554"/>
          </a:xfrm>
          <a:prstGeom prst="rect">
            <a:avLst/>
          </a:prstGeom>
          <a:solidFill>
            <a:schemeClr val="bg2">
              <a:lumMod val="90000"/>
            </a:schemeClr>
          </a:solidFill>
        </p:spPr>
        <p:txBody>
          <a:bodyPr wrap="square" rtlCol="0">
            <a:spAutoFit/>
          </a:bodyPr>
          <a:lstStyle/>
          <a:p>
            <a:r>
              <a:rPr lang="vi-VN" sz="1600">
                <a:latin typeface="Times New Roman" panose="02020603050405020304" pitchFamily="18" charset="0"/>
                <a:cs typeface="Times New Roman" panose="02020603050405020304" pitchFamily="18" charset="0"/>
              </a:rPr>
              <a:t>#!/bin/bash</a:t>
            </a:r>
            <a:endParaRPr lang="en-US" sz="160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3"/>
          <a:stretch>
            <a:fillRect/>
          </a:stretch>
        </p:blipFill>
        <p:spPr>
          <a:xfrm>
            <a:off x="8317030" y="3003902"/>
            <a:ext cx="3553545" cy="2101912"/>
          </a:xfrm>
          <a:prstGeom prst="rect">
            <a:avLst/>
          </a:prstGeom>
        </p:spPr>
      </p:pic>
      <p:pic>
        <p:nvPicPr>
          <p:cNvPr id="31" name="Picture 30"/>
          <p:cNvPicPr>
            <a:picLocks noChangeAspect="1"/>
          </p:cNvPicPr>
          <p:nvPr/>
        </p:nvPicPr>
        <p:blipFill>
          <a:blip r:embed="rId3"/>
          <a:stretch>
            <a:fillRect/>
          </a:stretch>
        </p:blipFill>
        <p:spPr>
          <a:xfrm>
            <a:off x="8325342" y="2979072"/>
            <a:ext cx="3634643" cy="2149881"/>
          </a:xfrm>
          <a:prstGeom prst="rect">
            <a:avLst/>
          </a:prstGeom>
        </p:spPr>
      </p:pic>
    </p:spTree>
    <p:extLst>
      <p:ext uri="{BB962C8B-B14F-4D97-AF65-F5344CB8AC3E}">
        <p14:creationId xmlns:p14="http://schemas.microsoft.com/office/powerpoint/2010/main" val="2149924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6" grpId="0"/>
      <p:bldP spid="19"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2133" y="632423"/>
            <a:ext cx="2378085" cy="1280890"/>
          </a:xfrm>
        </p:spPr>
        <p:txBody>
          <a:bodyPr/>
          <a:lstStyle/>
          <a:p>
            <a:r>
              <a:rPr lang="vi-VN" smtClean="0">
                <a:solidFill>
                  <a:srgbClr val="FF0000"/>
                </a:solidFill>
              </a:rPr>
              <a:t>III. Demo</a:t>
            </a:r>
            <a:endParaRPr lang="en-US">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028" y="1553118"/>
            <a:ext cx="6616541" cy="4929323"/>
          </a:xfrm>
          <a:prstGeom prst="rect">
            <a:avLst/>
          </a:prstGeom>
        </p:spPr>
      </p:pic>
      <p:pic>
        <p:nvPicPr>
          <p:cNvPr id="4" name="Picture 3"/>
          <p:cNvPicPr>
            <a:picLocks noChangeAspect="1"/>
          </p:cNvPicPr>
          <p:nvPr/>
        </p:nvPicPr>
        <p:blipFill>
          <a:blip r:embed="rId3"/>
          <a:stretch>
            <a:fillRect/>
          </a:stretch>
        </p:blipFill>
        <p:spPr>
          <a:xfrm>
            <a:off x="3331028" y="1556446"/>
            <a:ext cx="6620830" cy="4925995"/>
          </a:xfrm>
          <a:prstGeom prst="rect">
            <a:avLst/>
          </a:prstGeom>
        </p:spPr>
      </p:pic>
      <p:pic>
        <p:nvPicPr>
          <p:cNvPr id="5" name="Picture 4"/>
          <p:cNvPicPr>
            <a:picLocks noChangeAspect="1"/>
          </p:cNvPicPr>
          <p:nvPr/>
        </p:nvPicPr>
        <p:blipFill>
          <a:blip r:embed="rId3"/>
          <a:stretch>
            <a:fillRect/>
          </a:stretch>
        </p:blipFill>
        <p:spPr>
          <a:xfrm>
            <a:off x="3326739" y="1556446"/>
            <a:ext cx="6620830" cy="4925995"/>
          </a:xfrm>
          <a:prstGeom prst="rect">
            <a:avLst/>
          </a:prstGeom>
        </p:spPr>
      </p:pic>
      <p:pic>
        <p:nvPicPr>
          <p:cNvPr id="6" name="Picture 5"/>
          <p:cNvPicPr>
            <a:picLocks noChangeAspect="1"/>
          </p:cNvPicPr>
          <p:nvPr/>
        </p:nvPicPr>
        <p:blipFill>
          <a:blip r:embed="rId3"/>
          <a:stretch>
            <a:fillRect/>
          </a:stretch>
        </p:blipFill>
        <p:spPr>
          <a:xfrm>
            <a:off x="3335317" y="1553118"/>
            <a:ext cx="6620830" cy="4925995"/>
          </a:xfrm>
          <a:prstGeom prst="rect">
            <a:avLst/>
          </a:prstGeom>
        </p:spPr>
      </p:pic>
      <p:pic>
        <p:nvPicPr>
          <p:cNvPr id="7" name="Picture 6"/>
          <p:cNvPicPr>
            <a:picLocks noChangeAspect="1"/>
          </p:cNvPicPr>
          <p:nvPr/>
        </p:nvPicPr>
        <p:blipFill>
          <a:blip r:embed="rId3"/>
          <a:stretch>
            <a:fillRect/>
          </a:stretch>
        </p:blipFill>
        <p:spPr>
          <a:xfrm>
            <a:off x="3335317" y="1733216"/>
            <a:ext cx="6620830" cy="4925995"/>
          </a:xfrm>
          <a:prstGeom prst="rect">
            <a:avLst/>
          </a:prstGeom>
        </p:spPr>
      </p:pic>
      <p:pic>
        <p:nvPicPr>
          <p:cNvPr id="8" name="Picture 7"/>
          <p:cNvPicPr>
            <a:picLocks noChangeAspect="1"/>
          </p:cNvPicPr>
          <p:nvPr/>
        </p:nvPicPr>
        <p:blipFill>
          <a:blip r:embed="rId3"/>
          <a:stretch>
            <a:fillRect/>
          </a:stretch>
        </p:blipFill>
        <p:spPr>
          <a:xfrm>
            <a:off x="3326739" y="1729888"/>
            <a:ext cx="6620830" cy="4925995"/>
          </a:xfrm>
          <a:prstGeom prst="rect">
            <a:avLst/>
          </a:prstGeom>
        </p:spPr>
      </p:pic>
      <p:pic>
        <p:nvPicPr>
          <p:cNvPr id="9" name="Picture 8"/>
          <p:cNvPicPr>
            <a:picLocks noChangeAspect="1"/>
          </p:cNvPicPr>
          <p:nvPr/>
        </p:nvPicPr>
        <p:blipFill>
          <a:blip r:embed="rId3"/>
          <a:stretch>
            <a:fillRect/>
          </a:stretch>
        </p:blipFill>
        <p:spPr>
          <a:xfrm>
            <a:off x="3326739" y="1733216"/>
            <a:ext cx="6620830" cy="4925995"/>
          </a:xfrm>
          <a:prstGeom prst="rect">
            <a:avLst/>
          </a:prstGeom>
        </p:spPr>
      </p:pic>
      <p:pic>
        <p:nvPicPr>
          <p:cNvPr id="10" name="Picture 9"/>
          <p:cNvPicPr>
            <a:picLocks noChangeAspect="1"/>
          </p:cNvPicPr>
          <p:nvPr/>
        </p:nvPicPr>
        <p:blipFill>
          <a:blip r:embed="rId3"/>
          <a:stretch>
            <a:fillRect/>
          </a:stretch>
        </p:blipFill>
        <p:spPr>
          <a:xfrm>
            <a:off x="3343895" y="1639839"/>
            <a:ext cx="6620830" cy="4925995"/>
          </a:xfrm>
          <a:prstGeom prst="rect">
            <a:avLst/>
          </a:prstGeom>
        </p:spPr>
      </p:pic>
      <p:pic>
        <p:nvPicPr>
          <p:cNvPr id="11" name="Picture 10"/>
          <p:cNvPicPr>
            <a:picLocks noChangeAspect="1"/>
          </p:cNvPicPr>
          <p:nvPr/>
        </p:nvPicPr>
        <p:blipFill>
          <a:blip r:embed="rId3"/>
          <a:stretch>
            <a:fillRect/>
          </a:stretch>
        </p:blipFill>
        <p:spPr>
          <a:xfrm>
            <a:off x="3352473" y="1733216"/>
            <a:ext cx="6620830" cy="4925995"/>
          </a:xfrm>
          <a:prstGeom prst="rect">
            <a:avLst/>
          </a:prstGeom>
        </p:spPr>
      </p:pic>
      <p:pic>
        <p:nvPicPr>
          <p:cNvPr id="12" name="Picture 11"/>
          <p:cNvPicPr>
            <a:picLocks noChangeAspect="1"/>
          </p:cNvPicPr>
          <p:nvPr/>
        </p:nvPicPr>
        <p:blipFill>
          <a:blip r:embed="rId3"/>
          <a:stretch>
            <a:fillRect/>
          </a:stretch>
        </p:blipFill>
        <p:spPr>
          <a:xfrm>
            <a:off x="3309583" y="1594814"/>
            <a:ext cx="6620830" cy="4925995"/>
          </a:xfrm>
          <a:prstGeom prst="rect">
            <a:avLst/>
          </a:prstGeom>
        </p:spPr>
      </p:pic>
      <p:pic>
        <p:nvPicPr>
          <p:cNvPr id="13" name="Picture 12"/>
          <p:cNvPicPr>
            <a:picLocks noChangeAspect="1"/>
          </p:cNvPicPr>
          <p:nvPr/>
        </p:nvPicPr>
        <p:blipFill>
          <a:blip r:embed="rId3"/>
          <a:stretch>
            <a:fillRect/>
          </a:stretch>
        </p:blipFill>
        <p:spPr>
          <a:xfrm>
            <a:off x="3292427" y="1636511"/>
            <a:ext cx="6620830" cy="4925995"/>
          </a:xfrm>
          <a:prstGeom prst="rect">
            <a:avLst/>
          </a:prstGeom>
        </p:spPr>
      </p:pic>
      <p:pic>
        <p:nvPicPr>
          <p:cNvPr id="14" name="Picture 13"/>
          <p:cNvPicPr>
            <a:picLocks noChangeAspect="1"/>
          </p:cNvPicPr>
          <p:nvPr/>
        </p:nvPicPr>
        <p:blipFill>
          <a:blip r:embed="rId3"/>
          <a:stretch>
            <a:fillRect/>
          </a:stretch>
        </p:blipFill>
        <p:spPr>
          <a:xfrm>
            <a:off x="3275271" y="1636510"/>
            <a:ext cx="6620830" cy="4925995"/>
          </a:xfrm>
          <a:prstGeom prst="rect">
            <a:avLst/>
          </a:prstGeom>
        </p:spPr>
      </p:pic>
      <p:pic>
        <p:nvPicPr>
          <p:cNvPr id="15" name="Picture 14"/>
          <p:cNvPicPr>
            <a:picLocks noChangeAspect="1"/>
          </p:cNvPicPr>
          <p:nvPr/>
        </p:nvPicPr>
        <p:blipFill>
          <a:blip r:embed="rId3"/>
          <a:stretch>
            <a:fillRect/>
          </a:stretch>
        </p:blipFill>
        <p:spPr>
          <a:xfrm>
            <a:off x="3240959" y="1615662"/>
            <a:ext cx="6620830" cy="4925995"/>
          </a:xfrm>
          <a:prstGeom prst="rect">
            <a:avLst/>
          </a:prstGeom>
        </p:spPr>
      </p:pic>
      <p:pic>
        <p:nvPicPr>
          <p:cNvPr id="16" name="Picture 15"/>
          <p:cNvPicPr>
            <a:picLocks noChangeAspect="1"/>
          </p:cNvPicPr>
          <p:nvPr/>
        </p:nvPicPr>
        <p:blipFill>
          <a:blip r:embed="rId3"/>
          <a:stretch>
            <a:fillRect/>
          </a:stretch>
        </p:blipFill>
        <p:spPr>
          <a:xfrm>
            <a:off x="3369629" y="1539805"/>
            <a:ext cx="6620830" cy="4925995"/>
          </a:xfrm>
          <a:prstGeom prst="rect">
            <a:avLst/>
          </a:prstGeom>
        </p:spPr>
      </p:pic>
      <p:pic>
        <p:nvPicPr>
          <p:cNvPr id="17" name="Picture 16"/>
          <p:cNvPicPr>
            <a:picLocks noChangeAspect="1"/>
          </p:cNvPicPr>
          <p:nvPr/>
        </p:nvPicPr>
        <p:blipFill>
          <a:blip r:embed="rId3"/>
          <a:stretch>
            <a:fillRect/>
          </a:stretch>
        </p:blipFill>
        <p:spPr>
          <a:xfrm>
            <a:off x="3275271" y="1571279"/>
            <a:ext cx="6620830" cy="4925995"/>
          </a:xfrm>
          <a:prstGeom prst="rect">
            <a:avLst/>
          </a:prstGeom>
        </p:spPr>
      </p:pic>
      <p:pic>
        <p:nvPicPr>
          <p:cNvPr id="18" name="Picture 17"/>
          <p:cNvPicPr>
            <a:picLocks noChangeAspect="1"/>
          </p:cNvPicPr>
          <p:nvPr/>
        </p:nvPicPr>
        <p:blipFill>
          <a:blip r:embed="rId3"/>
          <a:stretch>
            <a:fillRect/>
          </a:stretch>
        </p:blipFill>
        <p:spPr>
          <a:xfrm>
            <a:off x="3292427" y="1456546"/>
            <a:ext cx="6620830" cy="4925995"/>
          </a:xfrm>
          <a:prstGeom prst="rect">
            <a:avLst/>
          </a:prstGeom>
        </p:spPr>
      </p:pic>
      <p:pic>
        <p:nvPicPr>
          <p:cNvPr id="19" name="Picture 18"/>
          <p:cNvPicPr>
            <a:picLocks noChangeAspect="1"/>
          </p:cNvPicPr>
          <p:nvPr/>
        </p:nvPicPr>
        <p:blipFill>
          <a:blip r:embed="rId3"/>
          <a:stretch>
            <a:fillRect/>
          </a:stretch>
        </p:blipFill>
        <p:spPr>
          <a:xfrm>
            <a:off x="3240959" y="1439771"/>
            <a:ext cx="6620830" cy="4925995"/>
          </a:xfrm>
          <a:prstGeom prst="rect">
            <a:avLst/>
          </a:prstGeom>
        </p:spPr>
      </p:pic>
      <p:pic>
        <p:nvPicPr>
          <p:cNvPr id="20" name="Picture 19"/>
          <p:cNvPicPr>
            <a:picLocks noChangeAspect="1"/>
          </p:cNvPicPr>
          <p:nvPr/>
        </p:nvPicPr>
        <p:blipFill>
          <a:blip r:embed="rId3"/>
          <a:stretch>
            <a:fillRect/>
          </a:stretch>
        </p:blipFill>
        <p:spPr>
          <a:xfrm>
            <a:off x="3309583" y="1616304"/>
            <a:ext cx="6620830" cy="4925995"/>
          </a:xfrm>
          <a:prstGeom prst="rect">
            <a:avLst/>
          </a:prstGeom>
        </p:spPr>
      </p:pic>
      <p:pic>
        <p:nvPicPr>
          <p:cNvPr id="21" name="Picture 20"/>
          <p:cNvPicPr>
            <a:picLocks noChangeAspect="1"/>
          </p:cNvPicPr>
          <p:nvPr/>
        </p:nvPicPr>
        <p:blipFill>
          <a:blip r:embed="rId3"/>
          <a:stretch>
            <a:fillRect/>
          </a:stretch>
        </p:blipFill>
        <p:spPr>
          <a:xfrm>
            <a:off x="3326739" y="1621973"/>
            <a:ext cx="6620830" cy="4925995"/>
          </a:xfrm>
          <a:prstGeom prst="rect">
            <a:avLst/>
          </a:prstGeom>
        </p:spPr>
      </p:pic>
      <p:pic>
        <p:nvPicPr>
          <p:cNvPr id="22" name="Picture 21"/>
          <p:cNvPicPr>
            <a:picLocks noChangeAspect="1"/>
          </p:cNvPicPr>
          <p:nvPr/>
        </p:nvPicPr>
        <p:blipFill>
          <a:blip r:embed="rId3"/>
          <a:stretch>
            <a:fillRect/>
          </a:stretch>
        </p:blipFill>
        <p:spPr>
          <a:xfrm>
            <a:off x="3258115" y="1569759"/>
            <a:ext cx="6620830" cy="4925995"/>
          </a:xfrm>
          <a:prstGeom prst="rect">
            <a:avLst/>
          </a:prstGeom>
        </p:spPr>
      </p:pic>
      <p:pic>
        <p:nvPicPr>
          <p:cNvPr id="23" name="Picture 22"/>
          <p:cNvPicPr>
            <a:picLocks noChangeAspect="1"/>
          </p:cNvPicPr>
          <p:nvPr/>
        </p:nvPicPr>
        <p:blipFill>
          <a:blip r:embed="rId4"/>
          <a:stretch>
            <a:fillRect/>
          </a:stretch>
        </p:blipFill>
        <p:spPr>
          <a:xfrm>
            <a:off x="3258115" y="1619632"/>
            <a:ext cx="6626926" cy="4925995"/>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8" y="1705518"/>
            <a:ext cx="6616541" cy="4929323"/>
          </a:xfrm>
          <a:prstGeom prst="rect">
            <a:avLst/>
          </a:prstGeom>
        </p:spPr>
      </p:pic>
      <p:pic>
        <p:nvPicPr>
          <p:cNvPr id="25" name="Picture 24"/>
          <p:cNvPicPr>
            <a:picLocks noChangeAspect="1"/>
          </p:cNvPicPr>
          <p:nvPr/>
        </p:nvPicPr>
        <p:blipFill>
          <a:blip r:embed="rId3"/>
          <a:stretch>
            <a:fillRect/>
          </a:stretch>
        </p:blipFill>
        <p:spPr>
          <a:xfrm>
            <a:off x="3483428" y="1708846"/>
            <a:ext cx="6620830" cy="4925995"/>
          </a:xfrm>
          <a:prstGeom prst="rect">
            <a:avLst/>
          </a:prstGeom>
        </p:spPr>
      </p:pic>
      <p:pic>
        <p:nvPicPr>
          <p:cNvPr id="26" name="Picture 25"/>
          <p:cNvPicPr>
            <a:picLocks noChangeAspect="1"/>
          </p:cNvPicPr>
          <p:nvPr/>
        </p:nvPicPr>
        <p:blipFill>
          <a:blip r:embed="rId3"/>
          <a:stretch>
            <a:fillRect/>
          </a:stretch>
        </p:blipFill>
        <p:spPr>
          <a:xfrm>
            <a:off x="3479139" y="1708846"/>
            <a:ext cx="6620830" cy="4925995"/>
          </a:xfrm>
          <a:prstGeom prst="rect">
            <a:avLst/>
          </a:prstGeom>
        </p:spPr>
      </p:pic>
      <p:pic>
        <p:nvPicPr>
          <p:cNvPr id="27" name="Picture 26"/>
          <p:cNvPicPr>
            <a:picLocks noChangeAspect="1"/>
          </p:cNvPicPr>
          <p:nvPr/>
        </p:nvPicPr>
        <p:blipFill>
          <a:blip r:embed="rId3"/>
          <a:stretch>
            <a:fillRect/>
          </a:stretch>
        </p:blipFill>
        <p:spPr>
          <a:xfrm>
            <a:off x="3487717" y="1705518"/>
            <a:ext cx="6620830" cy="4925995"/>
          </a:xfrm>
          <a:prstGeom prst="rect">
            <a:avLst/>
          </a:prstGeom>
        </p:spPr>
      </p:pic>
      <p:pic>
        <p:nvPicPr>
          <p:cNvPr id="28" name="Picture 27"/>
          <p:cNvPicPr>
            <a:picLocks noChangeAspect="1"/>
          </p:cNvPicPr>
          <p:nvPr/>
        </p:nvPicPr>
        <p:blipFill>
          <a:blip r:embed="rId3"/>
          <a:stretch>
            <a:fillRect/>
          </a:stretch>
        </p:blipFill>
        <p:spPr>
          <a:xfrm>
            <a:off x="3487717" y="1885616"/>
            <a:ext cx="6620830" cy="4925995"/>
          </a:xfrm>
          <a:prstGeom prst="rect">
            <a:avLst/>
          </a:prstGeom>
        </p:spPr>
      </p:pic>
      <p:pic>
        <p:nvPicPr>
          <p:cNvPr id="29" name="Picture 28"/>
          <p:cNvPicPr>
            <a:picLocks noChangeAspect="1"/>
          </p:cNvPicPr>
          <p:nvPr/>
        </p:nvPicPr>
        <p:blipFill>
          <a:blip r:embed="rId3"/>
          <a:stretch>
            <a:fillRect/>
          </a:stretch>
        </p:blipFill>
        <p:spPr>
          <a:xfrm>
            <a:off x="3479139" y="1882288"/>
            <a:ext cx="6620830" cy="4925995"/>
          </a:xfrm>
          <a:prstGeom prst="rect">
            <a:avLst/>
          </a:prstGeom>
        </p:spPr>
      </p:pic>
      <p:pic>
        <p:nvPicPr>
          <p:cNvPr id="30" name="Picture 29"/>
          <p:cNvPicPr>
            <a:picLocks noChangeAspect="1"/>
          </p:cNvPicPr>
          <p:nvPr/>
        </p:nvPicPr>
        <p:blipFill>
          <a:blip r:embed="rId3"/>
          <a:stretch>
            <a:fillRect/>
          </a:stretch>
        </p:blipFill>
        <p:spPr>
          <a:xfrm>
            <a:off x="3479139" y="1885616"/>
            <a:ext cx="6620830" cy="4925995"/>
          </a:xfrm>
          <a:prstGeom prst="rect">
            <a:avLst/>
          </a:prstGeom>
        </p:spPr>
      </p:pic>
      <p:pic>
        <p:nvPicPr>
          <p:cNvPr id="31" name="Picture 30"/>
          <p:cNvPicPr>
            <a:picLocks noChangeAspect="1"/>
          </p:cNvPicPr>
          <p:nvPr/>
        </p:nvPicPr>
        <p:blipFill>
          <a:blip r:embed="rId3"/>
          <a:stretch>
            <a:fillRect/>
          </a:stretch>
        </p:blipFill>
        <p:spPr>
          <a:xfrm>
            <a:off x="3496295" y="1792239"/>
            <a:ext cx="6620830" cy="4925995"/>
          </a:xfrm>
          <a:prstGeom prst="rect">
            <a:avLst/>
          </a:prstGeom>
        </p:spPr>
      </p:pic>
      <p:pic>
        <p:nvPicPr>
          <p:cNvPr id="32" name="Picture 31"/>
          <p:cNvPicPr>
            <a:picLocks noChangeAspect="1"/>
          </p:cNvPicPr>
          <p:nvPr/>
        </p:nvPicPr>
        <p:blipFill>
          <a:blip r:embed="rId3"/>
          <a:stretch>
            <a:fillRect/>
          </a:stretch>
        </p:blipFill>
        <p:spPr>
          <a:xfrm>
            <a:off x="3504873" y="1885616"/>
            <a:ext cx="6620830" cy="4925995"/>
          </a:xfrm>
          <a:prstGeom prst="rect">
            <a:avLst/>
          </a:prstGeom>
        </p:spPr>
      </p:pic>
      <p:pic>
        <p:nvPicPr>
          <p:cNvPr id="33" name="Picture 32"/>
          <p:cNvPicPr>
            <a:picLocks noChangeAspect="1"/>
          </p:cNvPicPr>
          <p:nvPr/>
        </p:nvPicPr>
        <p:blipFill>
          <a:blip r:embed="rId3"/>
          <a:stretch>
            <a:fillRect/>
          </a:stretch>
        </p:blipFill>
        <p:spPr>
          <a:xfrm>
            <a:off x="3461983" y="1747214"/>
            <a:ext cx="6620830" cy="4925995"/>
          </a:xfrm>
          <a:prstGeom prst="rect">
            <a:avLst/>
          </a:prstGeom>
        </p:spPr>
      </p:pic>
      <p:pic>
        <p:nvPicPr>
          <p:cNvPr id="34" name="Picture 33"/>
          <p:cNvPicPr>
            <a:picLocks noChangeAspect="1"/>
          </p:cNvPicPr>
          <p:nvPr/>
        </p:nvPicPr>
        <p:blipFill>
          <a:blip r:embed="rId3"/>
          <a:stretch>
            <a:fillRect/>
          </a:stretch>
        </p:blipFill>
        <p:spPr>
          <a:xfrm>
            <a:off x="3444827" y="1788911"/>
            <a:ext cx="6620830" cy="4925995"/>
          </a:xfrm>
          <a:prstGeom prst="rect">
            <a:avLst/>
          </a:prstGeom>
        </p:spPr>
      </p:pic>
      <p:pic>
        <p:nvPicPr>
          <p:cNvPr id="35" name="Picture 34"/>
          <p:cNvPicPr>
            <a:picLocks noChangeAspect="1"/>
          </p:cNvPicPr>
          <p:nvPr/>
        </p:nvPicPr>
        <p:blipFill>
          <a:blip r:embed="rId3"/>
          <a:stretch>
            <a:fillRect/>
          </a:stretch>
        </p:blipFill>
        <p:spPr>
          <a:xfrm>
            <a:off x="3427671" y="1788910"/>
            <a:ext cx="6620830" cy="4925995"/>
          </a:xfrm>
          <a:prstGeom prst="rect">
            <a:avLst/>
          </a:prstGeom>
        </p:spPr>
      </p:pic>
      <p:pic>
        <p:nvPicPr>
          <p:cNvPr id="36" name="Picture 35"/>
          <p:cNvPicPr>
            <a:picLocks noChangeAspect="1"/>
          </p:cNvPicPr>
          <p:nvPr/>
        </p:nvPicPr>
        <p:blipFill>
          <a:blip r:embed="rId3"/>
          <a:stretch>
            <a:fillRect/>
          </a:stretch>
        </p:blipFill>
        <p:spPr>
          <a:xfrm>
            <a:off x="3393359" y="1768062"/>
            <a:ext cx="6620830" cy="4925995"/>
          </a:xfrm>
          <a:prstGeom prst="rect">
            <a:avLst/>
          </a:prstGeom>
        </p:spPr>
      </p:pic>
      <p:pic>
        <p:nvPicPr>
          <p:cNvPr id="37" name="Picture 36"/>
          <p:cNvPicPr>
            <a:picLocks noChangeAspect="1"/>
          </p:cNvPicPr>
          <p:nvPr/>
        </p:nvPicPr>
        <p:blipFill>
          <a:blip r:embed="rId3"/>
          <a:stretch>
            <a:fillRect/>
          </a:stretch>
        </p:blipFill>
        <p:spPr>
          <a:xfrm>
            <a:off x="3522029" y="1692205"/>
            <a:ext cx="6620830" cy="4925995"/>
          </a:xfrm>
          <a:prstGeom prst="rect">
            <a:avLst/>
          </a:prstGeom>
        </p:spPr>
      </p:pic>
      <p:pic>
        <p:nvPicPr>
          <p:cNvPr id="38" name="Picture 37"/>
          <p:cNvPicPr>
            <a:picLocks noChangeAspect="1"/>
          </p:cNvPicPr>
          <p:nvPr/>
        </p:nvPicPr>
        <p:blipFill>
          <a:blip r:embed="rId3"/>
          <a:stretch>
            <a:fillRect/>
          </a:stretch>
        </p:blipFill>
        <p:spPr>
          <a:xfrm>
            <a:off x="3427671" y="1723679"/>
            <a:ext cx="6620830" cy="4925995"/>
          </a:xfrm>
          <a:prstGeom prst="rect">
            <a:avLst/>
          </a:prstGeom>
        </p:spPr>
      </p:pic>
      <p:pic>
        <p:nvPicPr>
          <p:cNvPr id="39" name="Picture 38"/>
          <p:cNvPicPr>
            <a:picLocks noChangeAspect="1"/>
          </p:cNvPicPr>
          <p:nvPr/>
        </p:nvPicPr>
        <p:blipFill>
          <a:blip r:embed="rId3"/>
          <a:stretch>
            <a:fillRect/>
          </a:stretch>
        </p:blipFill>
        <p:spPr>
          <a:xfrm>
            <a:off x="3444827" y="1608946"/>
            <a:ext cx="6620830" cy="4925995"/>
          </a:xfrm>
          <a:prstGeom prst="rect">
            <a:avLst/>
          </a:prstGeom>
        </p:spPr>
      </p:pic>
      <p:pic>
        <p:nvPicPr>
          <p:cNvPr id="40" name="Picture 39"/>
          <p:cNvPicPr>
            <a:picLocks noChangeAspect="1"/>
          </p:cNvPicPr>
          <p:nvPr/>
        </p:nvPicPr>
        <p:blipFill>
          <a:blip r:embed="rId3"/>
          <a:stretch>
            <a:fillRect/>
          </a:stretch>
        </p:blipFill>
        <p:spPr>
          <a:xfrm>
            <a:off x="3393359" y="1592171"/>
            <a:ext cx="6620830" cy="4925995"/>
          </a:xfrm>
          <a:prstGeom prst="rect">
            <a:avLst/>
          </a:prstGeom>
        </p:spPr>
      </p:pic>
      <p:pic>
        <p:nvPicPr>
          <p:cNvPr id="41" name="Picture 40"/>
          <p:cNvPicPr>
            <a:picLocks noChangeAspect="1"/>
          </p:cNvPicPr>
          <p:nvPr/>
        </p:nvPicPr>
        <p:blipFill>
          <a:blip r:embed="rId3"/>
          <a:stretch>
            <a:fillRect/>
          </a:stretch>
        </p:blipFill>
        <p:spPr>
          <a:xfrm>
            <a:off x="3461983" y="1768704"/>
            <a:ext cx="6620830" cy="4925995"/>
          </a:xfrm>
          <a:prstGeom prst="rect">
            <a:avLst/>
          </a:prstGeom>
        </p:spPr>
      </p:pic>
      <p:pic>
        <p:nvPicPr>
          <p:cNvPr id="42" name="Picture 41"/>
          <p:cNvPicPr>
            <a:picLocks noChangeAspect="1"/>
          </p:cNvPicPr>
          <p:nvPr/>
        </p:nvPicPr>
        <p:blipFill>
          <a:blip r:embed="rId3"/>
          <a:stretch>
            <a:fillRect/>
          </a:stretch>
        </p:blipFill>
        <p:spPr>
          <a:xfrm>
            <a:off x="3479139" y="1774373"/>
            <a:ext cx="6620830" cy="4925995"/>
          </a:xfrm>
          <a:prstGeom prst="rect">
            <a:avLst/>
          </a:prstGeom>
        </p:spPr>
      </p:pic>
      <p:pic>
        <p:nvPicPr>
          <p:cNvPr id="43" name="Picture 42"/>
          <p:cNvPicPr>
            <a:picLocks noChangeAspect="1"/>
          </p:cNvPicPr>
          <p:nvPr/>
        </p:nvPicPr>
        <p:blipFill>
          <a:blip r:embed="rId3"/>
          <a:stretch>
            <a:fillRect/>
          </a:stretch>
        </p:blipFill>
        <p:spPr>
          <a:xfrm>
            <a:off x="3410515" y="1722159"/>
            <a:ext cx="6620830" cy="4925995"/>
          </a:xfrm>
          <a:prstGeom prst="rect">
            <a:avLst/>
          </a:prstGeom>
        </p:spPr>
      </p:pic>
      <p:pic>
        <p:nvPicPr>
          <p:cNvPr id="44" name="Picture 43"/>
          <p:cNvPicPr>
            <a:picLocks noChangeAspect="1"/>
          </p:cNvPicPr>
          <p:nvPr/>
        </p:nvPicPr>
        <p:blipFill>
          <a:blip r:embed="rId4"/>
          <a:stretch>
            <a:fillRect/>
          </a:stretch>
        </p:blipFill>
        <p:spPr>
          <a:xfrm>
            <a:off x="3410515" y="1772032"/>
            <a:ext cx="6626926" cy="4925995"/>
          </a:xfrm>
          <a:prstGeom prst="rect">
            <a:avLst/>
          </a:prstGeom>
        </p:spPr>
      </p:pic>
      <p:pic>
        <p:nvPicPr>
          <p:cNvPr id="45" name="Picture 44"/>
          <p:cNvPicPr>
            <a:picLocks noChangeAspect="1"/>
          </p:cNvPicPr>
          <p:nvPr/>
        </p:nvPicPr>
        <p:blipFill>
          <a:blip r:embed="rId5"/>
          <a:stretch>
            <a:fillRect/>
          </a:stretch>
        </p:blipFill>
        <p:spPr>
          <a:xfrm>
            <a:off x="3258115" y="1589655"/>
            <a:ext cx="6748857" cy="5218628"/>
          </a:xfrm>
          <a:prstGeom prst="rect">
            <a:avLst/>
          </a:prstGeom>
        </p:spPr>
      </p:pic>
      <p:pic>
        <p:nvPicPr>
          <p:cNvPr id="46" name="Picture 45"/>
          <p:cNvPicPr>
            <a:picLocks noChangeAspect="1"/>
          </p:cNvPicPr>
          <p:nvPr/>
        </p:nvPicPr>
        <p:blipFill>
          <a:blip r:embed="rId5"/>
          <a:stretch>
            <a:fillRect/>
          </a:stretch>
        </p:blipFill>
        <p:spPr>
          <a:xfrm>
            <a:off x="3211257" y="1792239"/>
            <a:ext cx="6748857" cy="5218628"/>
          </a:xfrm>
          <a:prstGeom prst="rect">
            <a:avLst/>
          </a:prstGeom>
        </p:spPr>
      </p:pic>
      <p:pic>
        <p:nvPicPr>
          <p:cNvPr id="47" name="Picture 46"/>
          <p:cNvPicPr>
            <a:picLocks noChangeAspect="1"/>
          </p:cNvPicPr>
          <p:nvPr/>
        </p:nvPicPr>
        <p:blipFill>
          <a:blip r:embed="rId5"/>
          <a:stretch>
            <a:fillRect/>
          </a:stretch>
        </p:blipFill>
        <p:spPr>
          <a:xfrm>
            <a:off x="3243746" y="1602093"/>
            <a:ext cx="6748857" cy="5218628"/>
          </a:xfrm>
          <a:prstGeom prst="rect">
            <a:avLst/>
          </a:prstGeom>
        </p:spPr>
      </p:pic>
      <p:pic>
        <p:nvPicPr>
          <p:cNvPr id="48" name="Picture 47"/>
          <p:cNvPicPr>
            <a:picLocks noChangeAspect="1"/>
          </p:cNvPicPr>
          <p:nvPr/>
        </p:nvPicPr>
        <p:blipFill>
          <a:blip r:embed="rId6"/>
          <a:stretch>
            <a:fillRect/>
          </a:stretch>
        </p:blipFill>
        <p:spPr>
          <a:xfrm>
            <a:off x="2930036" y="1216688"/>
            <a:ext cx="6931753" cy="5572227"/>
          </a:xfrm>
          <a:prstGeom prst="rect">
            <a:avLst/>
          </a:prstGeom>
        </p:spPr>
      </p:pic>
      <p:pic>
        <p:nvPicPr>
          <p:cNvPr id="49" name="Picture 48"/>
          <p:cNvPicPr>
            <a:picLocks noChangeAspect="1"/>
          </p:cNvPicPr>
          <p:nvPr/>
        </p:nvPicPr>
        <p:blipFill>
          <a:blip r:embed="rId7"/>
          <a:stretch>
            <a:fillRect/>
          </a:stretch>
        </p:blipFill>
        <p:spPr>
          <a:xfrm>
            <a:off x="3026446" y="1297034"/>
            <a:ext cx="7212193" cy="5791702"/>
          </a:xfrm>
          <a:prstGeom prst="rect">
            <a:avLst/>
          </a:prstGeom>
        </p:spPr>
      </p:pic>
    </p:spTree>
    <p:extLst>
      <p:ext uri="{BB962C8B-B14F-4D97-AF65-F5344CB8AC3E}">
        <p14:creationId xmlns:p14="http://schemas.microsoft.com/office/powerpoint/2010/main" val="39187284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991" y="640735"/>
            <a:ext cx="10253009" cy="1280890"/>
          </a:xfrm>
        </p:spPr>
        <p:txBody>
          <a:bodyPr>
            <a:normAutofit/>
          </a:bodyPr>
          <a:lstStyle/>
          <a:p>
            <a:pPr marL="857250" indent="-857250">
              <a:buFont typeface="+mj-lt"/>
              <a:buAutoNum type="romanUcPeriod"/>
            </a:pPr>
            <a:r>
              <a:rPr lang="vi-VN" sz="4000" smtClean="0">
                <a:solidFill>
                  <a:srgbClr val="FF0000"/>
                </a:solidFill>
                <a:latin typeface="Times New Roman" panose="02020603050405020304" pitchFamily="18" charset="0"/>
                <a:cs typeface="Times New Roman" panose="02020603050405020304" pitchFamily="18" charset="0"/>
              </a:rPr>
              <a:t>Tổng quan về hệ điều hành mã nguồn mở</a:t>
            </a:r>
            <a:endParaRPr lang="en-US" sz="4000">
              <a:solidFill>
                <a:srgbClr val="FF0000"/>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938991" y="2131484"/>
            <a:ext cx="1025300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4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4000">
              <a:solidFill>
                <a:srgbClr val="FF0000"/>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1938991" y="3622233"/>
            <a:ext cx="1025300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4000" smtClean="0">
                <a:solidFill>
                  <a:srgbClr val="FF0000"/>
                </a:solidFill>
                <a:latin typeface="Times New Roman" panose="02020603050405020304" pitchFamily="18" charset="0"/>
                <a:cs typeface="Times New Roman" panose="02020603050405020304" pitchFamily="18" charset="0"/>
              </a:rPr>
              <a:t>III. 	Demo shell script</a:t>
            </a:r>
            <a:endParaRPr lang="en-US" sz="40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872569"/>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047" y="624110"/>
            <a:ext cx="9599075" cy="1280890"/>
          </a:xfrm>
        </p:spPr>
        <p:txBody>
          <a:bodyPr/>
          <a:lstStyle/>
          <a:p>
            <a:r>
              <a:rPr lang="vi-VN" smtClean="0">
                <a:solidFill>
                  <a:srgbClr val="FF0000"/>
                </a:solidFill>
              </a:rPr>
              <a:t>I. Tổng quan về hệ điều hành mã nguồn mở</a:t>
            </a:r>
            <a:endParaRPr lang="en-US">
              <a:solidFill>
                <a:srgbClr val="FF0000"/>
              </a:solidFill>
            </a:endParaRPr>
          </a:p>
        </p:txBody>
      </p:sp>
      <p:pic>
        <p:nvPicPr>
          <p:cNvPr id="2056" name="Picture 8" descr="Hệ điều hành Linux là gì? Ưu, nhược điểm, cách cài đặt và sử dụ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19" y="1905000"/>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0566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 Tổng quan về hệ điều hành mã nguồn mở</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165261" y="3766446"/>
            <a:ext cx="9530743" cy="1455270"/>
          </a:xfrm>
          <a:prstGeom prst="rect">
            <a:avLst/>
          </a:prstGeom>
        </p:spPr>
        <p:txBody>
          <a:bodyPr wrap="square">
            <a:spAutoFit/>
          </a:bodyPr>
          <a:lstStyle/>
          <a:p>
            <a:pPr marL="285750" marR="171450" lvl="0" indent="-285750" algn="just">
              <a:lnSpc>
                <a:spcPct val="123000"/>
              </a:lnSpc>
              <a:spcBef>
                <a:spcPts val="285"/>
              </a:spcBef>
              <a:spcAft>
                <a:spcPts val="0"/>
              </a:spcAft>
              <a:buSzPts val="1000"/>
              <a:buFont typeface="Wingdings" panose="05000000000000000000" pitchFamily="2" charset="2"/>
              <a:buChar char="Ø"/>
              <a:tabLst>
                <a:tab pos="558165" algn="l"/>
              </a:tabLst>
            </a:pPr>
            <a:r>
              <a:rPr lang="en-US">
                <a:latin typeface="Times New Roman" panose="02020603050405020304" pitchFamily="18" charset="0"/>
                <a:ea typeface="Times New Roman" panose="02020603050405020304" pitchFamily="18" charset="0"/>
                <a:cs typeface="Times New Roman" panose="02020603050405020304" pitchFamily="18" charset="0"/>
              </a:rPr>
              <a:t>Linux</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là</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hệ</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điều</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hành</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phân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phát</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miễn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phí,</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phát</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triển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trên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mạng</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Internet,</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tựa</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Unix</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và</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được</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sử dụng</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trên</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máy</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tính</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cá</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nhân</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(PCs).</a:t>
            </a:r>
            <a:r>
              <a:rPr lang="en-US" spc="-3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Linux</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đã</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phát</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triển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nhanh</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chóng</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và</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trở</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nên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phổ</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biến</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trong thời gian ngắn. Nó nhanh chóng được nhiều người sử dụng vì một trong những lý do là không phải trả tiền bản quyền. Mọi người có thể dễ dàng download từ Internet hay mua tại các hiệu bán</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CD.</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Rectangle 13"/>
          <p:cNvSpPr/>
          <p:nvPr/>
        </p:nvSpPr>
        <p:spPr>
          <a:xfrm>
            <a:off x="2165262" y="1858248"/>
            <a:ext cx="9530743" cy="1455270"/>
          </a:xfrm>
          <a:prstGeom prst="rect">
            <a:avLst/>
          </a:prstGeom>
        </p:spPr>
        <p:txBody>
          <a:bodyPr wrap="square">
            <a:spAutoFit/>
          </a:bodyPr>
          <a:lstStyle/>
          <a:p>
            <a:pPr marL="342900" marR="171450" lvl="0" indent="-342900" algn="just">
              <a:lnSpc>
                <a:spcPct val="123000"/>
              </a:lnSpc>
              <a:spcBef>
                <a:spcPts val="555"/>
              </a:spcBef>
              <a:spcAft>
                <a:spcPts val="0"/>
              </a:spcAft>
              <a:buSzPts val="1000"/>
              <a:buFont typeface="Wingdings" panose="05000000000000000000" pitchFamily="2" charset="2"/>
              <a:buChar char="Ø"/>
              <a:tabLst>
                <a:tab pos="558165" algn="l"/>
              </a:tabLst>
            </a:pPr>
            <a:r>
              <a:rPr lang="en-US">
                <a:latin typeface="Times New Roman" panose="02020603050405020304" pitchFamily="18" charset="0"/>
                <a:ea typeface="Times New Roman" panose="02020603050405020304" pitchFamily="18" charset="0"/>
                <a:cs typeface="Times New Roman" panose="02020603050405020304" pitchFamily="18" charset="0"/>
              </a:rPr>
              <a:t>Linux</a:t>
            </a:r>
            <a:r>
              <a:rPr lang="en-US" spc="-2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là</a:t>
            </a:r>
            <a:r>
              <a:rPr lang="en-US" spc="-1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một</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hệ</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điều</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hành</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dạng</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UNIX</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(Unix-like</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Operating</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System)</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chạy</a:t>
            </a:r>
            <a:r>
              <a:rPr lang="en-US" spc="-1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trên</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máy</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PC</a:t>
            </a:r>
            <a:r>
              <a:rPr lang="en-US" spc="-1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với</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bộ điều khiển trung tâm (CPU) Intel 80386 trở lên, hay các bộ vi xử lý trung tâm tương thích AMD,</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Cyrix.</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Linux</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ngày</a:t>
            </a:r>
            <a:r>
              <a:rPr lang="en-US" spc="-5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nay</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còn</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có</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thể</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chạy</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trên</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các</a:t>
            </a:r>
            <a:r>
              <a:rPr lang="en-US" spc="-4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máy</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Macintosh</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hoặc</a:t>
            </a:r>
            <a:r>
              <a:rPr lang="en-US" spc="-5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SUN</a:t>
            </a:r>
            <a:r>
              <a:rPr lang="en-US" spc="-3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Space.</a:t>
            </a:r>
            <a:r>
              <a:rPr lang="en-US" spc="-45">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Linux thỏa mãn chuẩn</a:t>
            </a:r>
            <a:r>
              <a:rPr lang="en-US" spc="-20">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POSIX.1.</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1447832"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1. Khái niệm:</a:t>
            </a:r>
            <a:endParaRPr lang="en-US">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007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 Tổng quan về hệ điều hành mã nguồn mở</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1989647"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2. Ưu, nhược điểm:</a:t>
            </a:r>
            <a:endParaRPr lang="en-US">
              <a:solidFill>
                <a:srgbClr val="0070C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94300208"/>
              </p:ext>
            </p:extLst>
          </p:nvPr>
        </p:nvGraphicFramePr>
        <p:xfrm>
          <a:off x="2187096" y="1770610"/>
          <a:ext cx="8128000" cy="472162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62989">
                <a:tc>
                  <a:txBody>
                    <a:bodyPr/>
                    <a:lstStyle/>
                    <a:p>
                      <a:pPr algn="ctr"/>
                      <a:r>
                        <a:rPr lang="vi-VN" sz="1400" smtClean="0">
                          <a:latin typeface="Times New Roman" panose="02020603050405020304" pitchFamily="18" charset="0"/>
                          <a:cs typeface="Times New Roman" panose="02020603050405020304" pitchFamily="18" charset="0"/>
                        </a:rPr>
                        <a:t>Ưu điểm</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vi-VN" sz="1400" smtClean="0">
                          <a:latin typeface="Times New Roman" panose="02020603050405020304" pitchFamily="18" charset="0"/>
                          <a:cs typeface="Times New Roman" panose="02020603050405020304" pitchFamily="18" charset="0"/>
                        </a:rPr>
                        <a:t>Nhược điểm</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b="1" i="1" kern="1200" smtClean="0">
                          <a:solidFill>
                            <a:schemeClr val="dk1"/>
                          </a:solidFill>
                          <a:effectLst/>
                          <a:latin typeface="Times New Roman" panose="02020603050405020304" pitchFamily="18" charset="0"/>
                          <a:ea typeface="+mn-ea"/>
                          <a:cs typeface="Times New Roman" panose="02020603050405020304" pitchFamily="18" charset="0"/>
                        </a:rPr>
                        <a:t>Khả năng tương thích với các hệ mở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Khả năng tương thích của một hệ điều hành giúp bạn chuyển nó từ một nền này sang một nền khác mà vẫn hoạt động tốt. Trước kia UNIX chỉ hoạt động trên một nền duy nhất, đó là máy điện toán mini DEC PDP-7. Hiện nay, UNIX chạy được trên bất kỳ nền nào, từ máy tính xách tay cho đến những máy tính lớn dạng mainframe. </a:t>
                      </a:r>
                      <a:endParaRPr lang="vi-VN" sz="1400" b="1" i="1" kern="1200" smtClean="0">
                        <a:solidFill>
                          <a:schemeClr val="dk1"/>
                        </a:solidFill>
                        <a:effectLst/>
                        <a:latin typeface="Times New Roman" panose="02020603050405020304" pitchFamily="18" charset="0"/>
                        <a:ea typeface="+mn-ea"/>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b="1" i="1" kern="1200" smtClean="0">
                          <a:solidFill>
                            <a:schemeClr val="dk1"/>
                          </a:solidFill>
                          <a:effectLst/>
                          <a:latin typeface="Times New Roman" panose="02020603050405020304" pitchFamily="18" charset="0"/>
                          <a:ea typeface="+mn-ea"/>
                          <a:cs typeface="Times New Roman" panose="02020603050405020304" pitchFamily="18" charset="0"/>
                        </a:rPr>
                        <a:t>Hỗ trợ ứng dụng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Hiện nay, Linux có hàng nghìn ứng dụng, bao gồm các chương trình báo biểu, cơ sở dữ liệu, xử lý văn bản... Ngoài ra, Linux cũng có hàng loạt trò chơi giải trí trên nền văn bản hoặc đồ họa.</a:t>
                      </a:r>
                      <a:endParaRPr lang="en-US" sz="1400" b="1" i="1" kern="1200" smtClean="0">
                        <a:solidFill>
                          <a:schemeClr val="dk1"/>
                        </a:solidFill>
                        <a:effectLst/>
                        <a:latin typeface="Times New Roman" panose="02020603050405020304" pitchFamily="18" charset="0"/>
                        <a:ea typeface="+mn-ea"/>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b="1" i="1" kern="1200" smtClean="0">
                          <a:solidFill>
                            <a:schemeClr val="dk1"/>
                          </a:solidFill>
                          <a:effectLst/>
                          <a:latin typeface="Times New Roman" panose="02020603050405020304" pitchFamily="18" charset="0"/>
                          <a:ea typeface="+mn-ea"/>
                          <a:cs typeface="Times New Roman" panose="02020603050405020304" pitchFamily="18" charset="0"/>
                        </a:rPr>
                        <a:t>Lợi ích cho giới chuyên nghiệp điện toán </a:t>
                      </a:r>
                      <a:endParaRPr lang="en-US" sz="1400" b="1" i="1" kern="1200" smtClean="0">
                        <a:solidFill>
                          <a:schemeClr val="dk1"/>
                        </a:solidFill>
                        <a:effectLst/>
                        <a:latin typeface="Times New Roman" panose="02020603050405020304" pitchFamily="18" charset="0"/>
                        <a:ea typeface="+mn-ea"/>
                        <a:cs typeface="Times New Roman" panose="02020603050405020304" pitchFamily="18"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Đến với Linux, giới điện toán sẽ có hàng loạt công cụ phát triển chương trình, bao gồm các bộ biên dịch cho nhiều ngôn ngữ lập trình hàng đầu hiện nay, chẳng hạn như C, C++, ...</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b="1" i="1" kern="1200" smtClean="0">
                          <a:solidFill>
                            <a:schemeClr val="dk1"/>
                          </a:solidFill>
                          <a:effectLst/>
                          <a:latin typeface="Times New Roman" panose="02020603050405020304" pitchFamily="18" charset="0"/>
                          <a:ea typeface="+mn-ea"/>
                          <a:cs typeface="Times New Roman" panose="02020603050405020304" pitchFamily="18" charset="0"/>
                        </a:rPr>
                        <a:t>Hỗ trợ kỹ thuật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400" kern="1200" smtClean="0">
                          <a:solidFill>
                            <a:schemeClr val="dk1"/>
                          </a:solidFill>
                          <a:effectLst/>
                          <a:latin typeface="Times New Roman" panose="02020603050405020304" pitchFamily="18" charset="0"/>
                          <a:ea typeface="+mn-ea"/>
                          <a:cs typeface="Times New Roman" panose="02020603050405020304" pitchFamily="18" charset="0"/>
                        </a:rPr>
                        <a:t>K</a:t>
                      </a:r>
                      <a:r>
                        <a:rPr lang="en-US" sz="1400" kern="1200" smtClean="0">
                          <a:solidFill>
                            <a:schemeClr val="dk1"/>
                          </a:solidFill>
                          <a:effectLst/>
                          <a:latin typeface="Times New Roman" panose="02020603050405020304" pitchFamily="18" charset="0"/>
                          <a:ea typeface="+mn-ea"/>
                          <a:cs typeface="Times New Roman" panose="02020603050405020304" pitchFamily="18" charset="0"/>
                        </a:rPr>
                        <a:t>hông có một công ty nào chịu trách nhiệm phát triển hệ điều hành Linux này. Nếu có điều gì trục trặc, bạn không thể gọi miễn phí cho một bộ phận hỗ trợ kỹ thuật nào cả.</a:t>
                      </a:r>
                      <a:endParaRPr lang="en-US" sz="1400" b="1" i="1" kern="1200" smtClean="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b="1" i="1" kern="1200" smtClean="0">
                          <a:solidFill>
                            <a:schemeClr val="dk1"/>
                          </a:solidFill>
                          <a:effectLst/>
                          <a:latin typeface="Times New Roman" panose="02020603050405020304" pitchFamily="18" charset="0"/>
                          <a:ea typeface="+mn-ea"/>
                          <a:cs typeface="Times New Roman" panose="02020603050405020304" pitchFamily="18" charset="0"/>
                        </a:rPr>
                        <a:t>Phần cứng</a:t>
                      </a:r>
                      <a:endParaRPr lang="en-US" sz="1400" b="1" i="1" kern="1200" smtClean="0">
                        <a:solidFill>
                          <a:schemeClr val="dk1"/>
                        </a:solidFill>
                        <a:effectLst/>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Linux không dễ cài đặt và rất nhiều thành phần không tương thích với một vài phần cứng nào đó. </a:t>
                      </a:r>
                      <a:endParaRPr lang="vi-VN" sz="1400" kern="1200" smtClean="0">
                        <a:solidFill>
                          <a:schemeClr val="dk1"/>
                        </a:solidFill>
                        <a:effectLst/>
                        <a:latin typeface="Times New Roman" panose="02020603050405020304" pitchFamily="18" charset="0"/>
                        <a:ea typeface="+mn-ea"/>
                        <a:cs typeface="Times New Roman" panose="02020603050405020304" pitchFamily="18" charset="0"/>
                      </a:endParaRPr>
                    </a:p>
                    <a:p>
                      <a:pPr marL="742950" lvl="1" indent="-285750">
                        <a:buFont typeface="Arial" panose="020B0604020202020204" pitchFamily="34" charset="0"/>
                        <a:buChar char="•"/>
                      </a:pPr>
                      <a:r>
                        <a:rPr lang="vi-VN" sz="1400" kern="1200" smtClean="0">
                          <a:solidFill>
                            <a:schemeClr val="dk1"/>
                          </a:solidFill>
                          <a:effectLst/>
                          <a:latin typeface="Times New Roman" panose="02020603050405020304" pitchFamily="18" charset="0"/>
                          <a:ea typeface="+mn-ea"/>
                          <a:cs typeface="Times New Roman" panose="02020603050405020304" pitchFamily="18" charset="0"/>
                        </a:rPr>
                        <a:t>C</a:t>
                      </a:r>
                      <a:r>
                        <a:rPr lang="en-US" sz="1400" kern="1200" smtClean="0">
                          <a:solidFill>
                            <a:schemeClr val="dk1"/>
                          </a:solidFill>
                          <a:effectLst/>
                          <a:latin typeface="Times New Roman" panose="02020603050405020304" pitchFamily="18" charset="0"/>
                          <a:ea typeface="+mn-ea"/>
                          <a:cs typeface="Times New Roman" panose="02020603050405020304" pitchFamily="18" charset="0"/>
                        </a:rPr>
                        <a:t>ác phần cứng mà Linux hỗ trợ tùy thuộc vào loại máy móc mà các nhà phát triển sử dụng khi soạn thảo đoạn mã. </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37620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 Tổng quan về hệ điều hành mã nguồn mở</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3294492"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3. </a:t>
            </a:r>
            <a:r>
              <a:rPr lang="en-US">
                <a:solidFill>
                  <a:srgbClr val="0070C0"/>
                </a:solidFill>
                <a:latin typeface="Times New Roman" panose="02020603050405020304" pitchFamily="18" charset="0"/>
                <a:cs typeface="Times New Roman" panose="02020603050405020304" pitchFamily="18" charset="0"/>
              </a:rPr>
              <a:t>Các đặc tính cơ bản của </a:t>
            </a:r>
            <a:r>
              <a:rPr lang="vi-VN" smtClean="0">
                <a:solidFill>
                  <a:srgbClr val="0070C0"/>
                </a:solidFill>
                <a:latin typeface="Times New Roman" panose="02020603050405020304" pitchFamily="18" charset="0"/>
                <a:cs typeface="Times New Roman" panose="02020603050405020304" pitchFamily="18" charset="0"/>
              </a:rPr>
              <a:t>Linux:</a:t>
            </a:r>
            <a:endParaRPr lang="en-US">
              <a:solidFill>
                <a:srgbClr val="0070C0"/>
              </a:solidFill>
              <a:latin typeface="Times New Roman" panose="02020603050405020304" pitchFamily="18" charset="0"/>
              <a:cs typeface="Times New Roman" panose="02020603050405020304" pitchFamily="18" charset="0"/>
            </a:endParaRPr>
          </a:p>
        </p:txBody>
      </p:sp>
      <p:sp>
        <p:nvSpPr>
          <p:cNvPr id="7" name="Text Placeholder 1"/>
          <p:cNvSpPr>
            <a:spLocks noGrp="1"/>
          </p:cNvSpPr>
          <p:nvPr>
            <p:ph type="body" idx="1"/>
          </p:nvPr>
        </p:nvSpPr>
        <p:spPr>
          <a:xfrm>
            <a:off x="2165261" y="1554314"/>
            <a:ext cx="8915399" cy="1180573"/>
          </a:xfrm>
        </p:spPr>
        <p:txBody>
          <a:bodyPr anchor="t">
            <a:normAutofit/>
          </a:bodyPr>
          <a:lstStyle/>
          <a:p>
            <a:pPr marL="285750" indent="-285750">
              <a:buFont typeface="Wingdings" panose="05000000000000000000" pitchFamily="2" charset="2"/>
              <a:buChar char="Ø"/>
            </a:pPr>
            <a:r>
              <a:rPr lang="vi-VN" sz="1600" b="1" i="1">
                <a:solidFill>
                  <a:schemeClr val="tx1"/>
                </a:solidFill>
                <a:latin typeface="Times New Roman" panose="02020603050405020304" pitchFamily="18" charset="0"/>
                <a:cs typeface="Times New Roman" panose="02020603050405020304" pitchFamily="18" charset="0"/>
              </a:rPr>
              <a:t>Đa tiến trình </a:t>
            </a:r>
          </a:p>
          <a:p>
            <a:pPr marL="742950" lvl="1" indent="-285750">
              <a:buFont typeface="Arial" panose="020B0604020202020204" pitchFamily="34" charset="0"/>
              <a:buChar char="•"/>
            </a:pPr>
            <a:r>
              <a:rPr lang="en-US" sz="1400">
                <a:solidFill>
                  <a:schemeClr val="tx1"/>
                </a:solidFill>
                <a:latin typeface="Times New Roman" panose="02020603050405020304" pitchFamily="18" charset="0"/>
                <a:cs typeface="Times New Roman" panose="02020603050405020304" pitchFamily="18" charset="0"/>
              </a:rPr>
              <a:t>Là đặc tính cho phép người dùng thực hiện nhiều tiến trình đồng thời. Ví dụ bạn vừa in, vừa soạn văn bản, vừa nghe nhạc… cùng một lúc. Thực chất là tại một thời điểm CPU chỉ xử lý được một mệnh lệnh, việc thực hiện cùng lúc nhiều công việc là giả tạo bằng cách làm việc xen kẻ và chuyển đổi trong thời gian nhanh. </a:t>
            </a:r>
            <a:endParaRPr lang="en-US" sz="1400" b="1" i="1">
              <a:solidFill>
                <a:schemeClr val="tx1"/>
              </a:solidFill>
              <a:latin typeface="Times New Roman" panose="02020603050405020304" pitchFamily="18" charset="0"/>
              <a:cs typeface="Times New Roman" panose="02020603050405020304" pitchFamily="18" charset="0"/>
            </a:endParaRPr>
          </a:p>
        </p:txBody>
      </p:sp>
      <p:sp>
        <p:nvSpPr>
          <p:cNvPr id="9" name="Text Placeholder 1"/>
          <p:cNvSpPr txBox="1">
            <a:spLocks/>
          </p:cNvSpPr>
          <p:nvPr/>
        </p:nvSpPr>
        <p:spPr>
          <a:xfrm>
            <a:off x="2165261" y="2883881"/>
            <a:ext cx="8915399" cy="101478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vi-VN" sz="1600" b="1" i="1">
                <a:solidFill>
                  <a:schemeClr val="tx1"/>
                </a:solidFill>
                <a:latin typeface="Times New Roman" panose="02020603050405020304" pitchFamily="18" charset="0"/>
                <a:cs typeface="Times New Roman" panose="02020603050405020304" pitchFamily="18" charset="0"/>
              </a:rPr>
              <a:t>Tốc độ cao</a:t>
            </a:r>
            <a:endParaRPr lang="en-US" sz="1600" b="1" i="1">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a:solidFill>
                  <a:schemeClr val="tx1"/>
                </a:solidFill>
                <a:latin typeface="Times New Roman" panose="02020603050405020304" pitchFamily="18" charset="0"/>
                <a:cs typeface="Times New Roman" panose="02020603050405020304" pitchFamily="18" charset="0"/>
              </a:rPr>
              <a:t>Hệ điều hành Linux được biết đến như một hệ điều hành có tốc độ xử lý cao, bởi vì nó thao tác rất hiệu quả đến tài nguyên như : bộ nhớ, đĩa</a:t>
            </a:r>
            <a:r>
              <a:rPr lang="en-US" sz="1400" smtClean="0">
                <a:solidFill>
                  <a:schemeClr val="tx1"/>
                </a:solidFill>
                <a:latin typeface="Times New Roman" panose="02020603050405020304" pitchFamily="18" charset="0"/>
                <a:cs typeface="Times New Roman" panose="02020603050405020304" pitchFamily="18" charset="0"/>
              </a:rPr>
              <a:t>…</a:t>
            </a:r>
            <a:endParaRPr lang="en-US" sz="1400">
              <a:solidFill>
                <a:schemeClr val="tx1"/>
              </a:solidFill>
              <a:latin typeface="Times New Roman" panose="02020603050405020304" pitchFamily="18" charset="0"/>
              <a:cs typeface="Times New Roman" panose="02020603050405020304" pitchFamily="18" charset="0"/>
            </a:endParaRPr>
          </a:p>
        </p:txBody>
      </p:sp>
      <p:sp>
        <p:nvSpPr>
          <p:cNvPr id="11" name="Text Placeholder 1"/>
          <p:cNvSpPr txBox="1">
            <a:spLocks/>
          </p:cNvSpPr>
          <p:nvPr/>
        </p:nvSpPr>
        <p:spPr>
          <a:xfrm>
            <a:off x="2165260" y="4047663"/>
            <a:ext cx="8915399" cy="101478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sz="1600" b="1" i="1">
                <a:solidFill>
                  <a:schemeClr val="tx1"/>
                </a:solidFill>
                <a:latin typeface="Times New Roman" panose="02020603050405020304" pitchFamily="18" charset="0"/>
                <a:cs typeface="Times New Roman" panose="02020603050405020304" pitchFamily="18" charset="0"/>
              </a:rPr>
              <a:t>Sử dụng chung thư </a:t>
            </a:r>
            <a:r>
              <a:rPr lang="en-US" sz="1600" b="1" i="1" smtClean="0">
                <a:solidFill>
                  <a:schemeClr val="tx1"/>
                </a:solidFill>
                <a:latin typeface="Times New Roman" panose="02020603050405020304" pitchFamily="18" charset="0"/>
                <a:cs typeface="Times New Roman" panose="02020603050405020304" pitchFamily="18" charset="0"/>
              </a:rPr>
              <a:t>viện</a:t>
            </a:r>
            <a:endParaRPr lang="vi-VN" sz="1600" b="1" i="1" smtClean="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a:solidFill>
                  <a:schemeClr val="tx1"/>
                </a:solidFill>
                <a:latin typeface="Times New Roman" panose="02020603050405020304" pitchFamily="18" charset="0"/>
                <a:cs typeface="Times New Roman" panose="02020603050405020304" pitchFamily="18" charset="0"/>
              </a:rPr>
              <a:t>Hệ thống Linux có rất nhiều thư viện dùng chung cho nhiều ứng dụng. Điều này sẽ giúp hệ thống tiết kiệm được tài nguyên cũng như thời gian xử lý</a:t>
            </a:r>
            <a:r>
              <a:rPr lang="en-US" sz="1400" smtClean="0">
                <a:solidFill>
                  <a:schemeClr val="tx1"/>
                </a:solidFill>
                <a:latin typeface="Times New Roman" panose="02020603050405020304" pitchFamily="18" charset="0"/>
                <a:cs typeface="Times New Roman" panose="02020603050405020304" pitchFamily="18" charset="0"/>
              </a:rPr>
              <a:t>.</a:t>
            </a:r>
            <a:endParaRPr lang="en-US" sz="1400">
              <a:solidFill>
                <a:schemeClr val="tx1"/>
              </a:solidFill>
              <a:latin typeface="Times New Roman" panose="02020603050405020304" pitchFamily="18" charset="0"/>
              <a:cs typeface="Times New Roman" panose="02020603050405020304" pitchFamily="18" charset="0"/>
            </a:endParaRPr>
          </a:p>
        </p:txBody>
      </p:sp>
      <p:sp>
        <p:nvSpPr>
          <p:cNvPr id="13" name="Text Placeholder 1"/>
          <p:cNvSpPr txBox="1">
            <a:spLocks/>
          </p:cNvSpPr>
          <p:nvPr/>
        </p:nvSpPr>
        <p:spPr>
          <a:xfrm>
            <a:off x="2165259" y="5211445"/>
            <a:ext cx="8915399" cy="1014788"/>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vi-VN" sz="1600" b="1" i="1">
                <a:solidFill>
                  <a:schemeClr val="tx1"/>
                </a:solidFill>
                <a:latin typeface="Times New Roman" panose="02020603050405020304" pitchFamily="18" charset="0"/>
                <a:cs typeface="Times New Roman" panose="02020603050405020304" pitchFamily="18" charset="0"/>
              </a:rPr>
              <a:t>Hỗ trợ nhiều ngôn ngữ lập trình.</a:t>
            </a:r>
            <a:endParaRPr lang="en-US" sz="1600" b="1" i="1">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a:solidFill>
                  <a:schemeClr val="tx1"/>
                </a:solidFill>
                <a:latin typeface="Times New Roman" panose="02020603050405020304" pitchFamily="18" charset="0"/>
                <a:cs typeface="Times New Roman" panose="02020603050405020304" pitchFamily="18" charset="0"/>
              </a:rPr>
              <a:t>Linux cung cấp một môi trường lập trình Unix đầy đủ bao gồm các thư viện chuẩn, các công cụ lập trình, trình biên dịch, chương trình debug chương trình mà bạn có thể tìm thấy trong các hệ điều hành Unix khác. Ngôn ngữ chủ yếu sử dụng trong các hệ điều hành Unix là C và C++.</a:t>
            </a:r>
          </a:p>
        </p:txBody>
      </p:sp>
    </p:spTree>
    <p:extLst>
      <p:ext uri="{BB962C8B-B14F-4D97-AF65-F5344CB8AC3E}">
        <p14:creationId xmlns:p14="http://schemas.microsoft.com/office/powerpoint/2010/main" val="84977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1272" y="632422"/>
            <a:ext cx="8105555" cy="1280890"/>
          </a:xfrm>
        </p:spPr>
        <p:txBody>
          <a:bodyPr/>
          <a:lstStyle/>
          <a:p>
            <a:r>
              <a:rPr lang="vi-VN">
                <a:solidFill>
                  <a:srgbClr val="FF0000"/>
                </a:solidFill>
              </a:rPr>
              <a:t>II</a:t>
            </a:r>
            <a:r>
              <a:rPr lang="vi-VN" smtClean="0">
                <a:solidFill>
                  <a:srgbClr val="FF0000"/>
                </a:solidFill>
              </a:rPr>
              <a:t>. Tổng quan về hệ điều hành CentOS</a:t>
            </a:r>
            <a:endParaRPr lang="en-US">
              <a:solidFill>
                <a:srgbClr val="FF0000"/>
              </a:solidFill>
            </a:endParaRPr>
          </a:p>
        </p:txBody>
      </p:sp>
      <p:pic>
        <p:nvPicPr>
          <p:cNvPr id="3074" name="Picture 2" descr="CentOS là gì? Tìm hiểu về hệ điều hàng CentOS (Đầy Đ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6550" y="2353881"/>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648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smtClean="0">
                <a:solidFill>
                  <a:srgbClr val="FF0000"/>
                </a:solidFill>
                <a:latin typeface="Times New Roman" panose="02020603050405020304" pitchFamily="18" charset="0"/>
                <a:cs typeface="Times New Roman" panose="02020603050405020304" pitchFamily="18" charset="0"/>
              </a:rPr>
              <a:t>II.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165259" y="2594180"/>
            <a:ext cx="9530743" cy="1606530"/>
          </a:xfrm>
          <a:prstGeom prst="rect">
            <a:avLst/>
          </a:prstGeom>
        </p:spPr>
        <p:txBody>
          <a:bodyPr wrap="square">
            <a:spAutoFit/>
          </a:bodyPr>
          <a:lstStyle/>
          <a:p>
            <a:pPr marL="285750" marR="171450" indent="-285750" algn="just">
              <a:lnSpc>
                <a:spcPct val="123000"/>
              </a:lnSpc>
              <a:spcBef>
                <a:spcPts val="28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Hệ điều hành này được tạo ra với mục đích chính là xây dựng nền tảng hệ thống máy chủ miễn phí dành cho doanh nghiệp và duy trì khả năng tương thích nhị phân với RHEL. Ngoài ra, CentOS còn cung cấp một môi trường hoàn hảo để thực hiện các công việc liên quan đến lập trình. Để thực sự hiểu về CentOS, bạn cần nắm vững kiến thức về Linux. (Hệ điều hành Linuх đượᴄ phát triển dựa ᴠào hệ điều hành Uniх ᴠà đượᴄ phát hành miễn </a:t>
            </a:r>
            <a:r>
              <a:rPr lang="en-US" sz="1600" smtClean="0">
                <a:latin typeface="Times New Roman" panose="02020603050405020304" pitchFamily="18" charset="0"/>
                <a:cs typeface="Times New Roman" panose="02020603050405020304" pitchFamily="18" charset="0"/>
              </a:rPr>
              <a:t>phí)</a:t>
            </a:r>
            <a:r>
              <a:rPr lang="vi-VN"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14" name="Rectangle 13"/>
          <p:cNvSpPr/>
          <p:nvPr/>
        </p:nvSpPr>
        <p:spPr>
          <a:xfrm>
            <a:off x="2165259" y="1540351"/>
            <a:ext cx="9530743" cy="1353063"/>
          </a:xfrm>
          <a:prstGeom prst="rect">
            <a:avLst/>
          </a:prstGeom>
        </p:spPr>
        <p:txBody>
          <a:bodyPr wrap="square">
            <a:spAutoFit/>
          </a:bodyPr>
          <a:lstStyle/>
          <a:p>
            <a:pPr marL="342900" marR="171450" indent="-342900" algn="just">
              <a:lnSpc>
                <a:spcPct val="123000"/>
              </a:lnSpc>
              <a:spcBef>
                <a:spcPts val="555"/>
              </a:spcBef>
              <a:buSzPts val="1000"/>
              <a:buFont typeface="Wingdings" panose="05000000000000000000" pitchFamily="2" charset="2"/>
              <a:buChar char="Ø"/>
              <a:tabLst>
                <a:tab pos="558165" algn="l"/>
              </a:tabLst>
            </a:pPr>
            <a:r>
              <a:rPr lang="en-US" sz="1600">
                <a:latin typeface="Times New Roman" panose="02020603050405020304" pitchFamily="18" charset="0"/>
                <a:cs typeface="Times New Roman" panose="02020603050405020304" pitchFamily="18" charset="0"/>
              </a:rPr>
              <a:t>CentOS là một hệ điều hành miễn phí được xây dựng và phát triển dựa trên hệ điều hành mã nguồn mở Linux. CentOS là chữ viết tắt của “Community Enterprise Operating System”. CentOS ra mắt công chúng vào tháng 5 năm 2004 và được phát triển dựa trên bản phân phối của Red Hat Enterprise Linux (RHEL).</a:t>
            </a:r>
          </a:p>
          <a:p>
            <a:pPr marL="342900" marR="171450" lvl="0" indent="-342900" algn="just">
              <a:lnSpc>
                <a:spcPct val="123000"/>
              </a:lnSpc>
              <a:spcBef>
                <a:spcPts val="555"/>
              </a:spcBef>
              <a:spcAft>
                <a:spcPts val="0"/>
              </a:spcAft>
              <a:buSzPts val="1000"/>
              <a:buFont typeface="Wingdings" panose="05000000000000000000" pitchFamily="2" charset="2"/>
              <a:buChar char="Ø"/>
              <a:tabLst>
                <a:tab pos="558165" algn="l"/>
              </a:tabLs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1447832"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1. Khái niệm:</a:t>
            </a:r>
            <a:endParaRPr lang="en-US">
              <a:solidFill>
                <a:srgbClr val="0070C0"/>
              </a:solidFill>
              <a:latin typeface="Times New Roman" panose="02020603050405020304" pitchFamily="18" charset="0"/>
              <a:cs typeface="Times New Roman" panose="02020603050405020304" pitchFamily="18" charset="0"/>
            </a:endParaRPr>
          </a:p>
        </p:txBody>
      </p:sp>
      <p:sp>
        <p:nvSpPr>
          <p:cNvPr id="7" name="Rectangle 6"/>
          <p:cNvSpPr/>
          <p:nvPr/>
        </p:nvSpPr>
        <p:spPr>
          <a:xfrm>
            <a:off x="2165259" y="4200710"/>
            <a:ext cx="9400510" cy="367601"/>
          </a:xfrm>
          <a:prstGeom prst="rect">
            <a:avLst/>
          </a:prstGeom>
        </p:spPr>
        <p:txBody>
          <a:bodyPr wrap="square">
            <a:spAutoFit/>
          </a:bodyPr>
          <a:lstStyle/>
          <a:p>
            <a:pPr marL="342900" marR="171450" lvl="0" indent="-342900" algn="just">
              <a:lnSpc>
                <a:spcPct val="123000"/>
              </a:lnSpc>
              <a:spcBef>
                <a:spcPts val="555"/>
              </a:spcBef>
              <a:spcAft>
                <a:spcPts val="0"/>
              </a:spcAft>
              <a:buSzPts val="1000"/>
              <a:buFont typeface="Wingdings" panose="05000000000000000000" pitchFamily="2" charset="2"/>
              <a:buChar char="Ø"/>
              <a:tabLst>
                <a:tab pos="558165" algn="l"/>
              </a:tabLs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2165259" y="4200710"/>
            <a:ext cx="9530743" cy="1276119"/>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Ø"/>
              <a:tabLst>
                <a:tab pos="558165" algn="l"/>
              </a:tabLst>
            </a:pPr>
            <a:r>
              <a:rPr lang="vi-VN" sz="1600" smtClean="0">
                <a:latin typeface="Times New Roman" panose="02020603050405020304" pitchFamily="18" charset="0"/>
                <a:cs typeface="Times New Roman" panose="02020603050405020304" pitchFamily="18" charset="0"/>
              </a:rPr>
              <a:t>T</a:t>
            </a:r>
            <a:r>
              <a:rPr lang="en-US" sz="1600" smtClean="0">
                <a:latin typeface="Times New Roman" panose="02020603050405020304" pitchFamily="18" charset="0"/>
                <a:cs typeface="Times New Roman" panose="02020603050405020304" pitchFamily="18" charset="0"/>
              </a:rPr>
              <a:t>háng </a:t>
            </a:r>
            <a:r>
              <a:rPr lang="en-US" sz="1600">
                <a:latin typeface="Times New Roman" panose="02020603050405020304" pitchFamily="18" charset="0"/>
                <a:cs typeface="Times New Roman" panose="02020603050405020304" pitchFamily="18" charset="0"/>
              </a:rPr>
              <a:t>7 năm 2009, CentOS đột ngột thông báo người sáng lập của hệ điều hành này – Lance Davis đã mất tích trong suốt năm 2008 trong khi vẫn đang giữ tên miền đăng ký của CentOS và tài khoản Paypal. Khiến cho hoạt động của CentOS bị gián đoạn không nhỏ. Tuy nhiên chỉ một tháng sau đó, CentOS lại thông báo là đã nhận lại được tên miền centos.info, centos.org</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11" name="Rectangle 10"/>
          <p:cNvSpPr/>
          <p:nvPr/>
        </p:nvSpPr>
        <p:spPr>
          <a:xfrm>
            <a:off x="2165258" y="5608045"/>
            <a:ext cx="9530743" cy="698012"/>
          </a:xfrm>
          <a:prstGeom prst="rect">
            <a:avLst/>
          </a:prstGeom>
        </p:spPr>
        <p:txBody>
          <a:bodyPr wrap="square">
            <a:spAutoFit/>
          </a:bodyPr>
          <a:lstStyle/>
          <a:p>
            <a:pPr marL="285750" marR="171450" indent="-285750" algn="just">
              <a:lnSpc>
                <a:spcPct val="123000"/>
              </a:lnSpc>
              <a:spcBef>
                <a:spcPts val="555"/>
              </a:spcBef>
              <a:buSzPts val="1000"/>
              <a:buFont typeface="Wingdings" panose="05000000000000000000" pitchFamily="2" charset="2"/>
              <a:buChar char="Ø"/>
              <a:tabLst>
                <a:tab pos="558165" algn="l"/>
              </a:tabLst>
            </a:pPr>
            <a:r>
              <a:rPr lang="vi-VN" sz="1600">
                <a:latin typeface="Times New Roman" panose="02020603050405020304" pitchFamily="18" charset="0"/>
                <a:cs typeface="Times New Roman" panose="02020603050405020304" pitchFamily="18" charset="0"/>
              </a:rPr>
              <a:t>G</a:t>
            </a:r>
            <a:r>
              <a:rPr lang="en-US" sz="1600" smtClean="0">
                <a:latin typeface="Times New Roman" panose="02020603050405020304" pitchFamily="18" charset="0"/>
                <a:cs typeface="Times New Roman" panose="02020603050405020304" pitchFamily="18" charset="0"/>
              </a:rPr>
              <a:t>ần </a:t>
            </a:r>
            <a:r>
              <a:rPr lang="en-US" sz="1600">
                <a:latin typeface="Times New Roman" panose="02020603050405020304" pitchFamily="18" charset="0"/>
                <a:cs typeface="Times New Roman" panose="02020603050405020304" pitchFamily="18" charset="0"/>
              </a:rPr>
              <a:t>1 năm sau đó, tháng 7 năm 2010, CentOS  mới thực sự ổn định lại và trở thành bản phân phối Linux phổ biến nhất với 30% trong tổng số tất cả các server Linux trên thế giới</a:t>
            </a:r>
            <a:r>
              <a:rPr lang="en-US" sz="1600" smtClean="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380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0"/>
                                        <p:tgtEl>
                                          <p:spTgt spid="11">
                                            <p:txEl>
                                              <p:pRg st="0" end="0"/>
                                            </p:txEl>
                                          </p:spTgt>
                                        </p:tgtEl>
                                      </p:cBhvr>
                                    </p:animEffect>
                                    <p:anim calcmode="lin" valueType="num">
                                      <p:cBhvr>
                                        <p:cTn id="2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4536" y="0"/>
            <a:ext cx="8880560" cy="1036320"/>
          </a:xfrm>
        </p:spPr>
        <p:txBody>
          <a:bodyPr>
            <a:normAutofit/>
          </a:bodyPr>
          <a:lstStyle/>
          <a:p>
            <a:r>
              <a:rPr lang="vi-VN" sz="3000">
                <a:solidFill>
                  <a:srgbClr val="FF0000"/>
                </a:solidFill>
                <a:latin typeface="Times New Roman" panose="02020603050405020304" pitchFamily="18" charset="0"/>
                <a:cs typeface="Times New Roman" panose="02020603050405020304" pitchFamily="18" charset="0"/>
              </a:rPr>
              <a:t>II</a:t>
            </a:r>
            <a:r>
              <a:rPr lang="vi-VN" sz="3000" smtClean="0">
                <a:solidFill>
                  <a:srgbClr val="FF0000"/>
                </a:solidFill>
                <a:latin typeface="Times New Roman" panose="02020603050405020304" pitchFamily="18" charset="0"/>
                <a:cs typeface="Times New Roman" panose="02020603050405020304" pitchFamily="18" charset="0"/>
              </a:rPr>
              <a:t>. Tổng quan về hệ điều hành CentOS</a:t>
            </a:r>
            <a:endParaRPr lang="en-US" sz="300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2165262" y="1035988"/>
            <a:ext cx="1989647" cy="369332"/>
          </a:xfrm>
          <a:prstGeom prst="rect">
            <a:avLst/>
          </a:prstGeom>
          <a:noFill/>
        </p:spPr>
        <p:txBody>
          <a:bodyPr wrap="none" rtlCol="0">
            <a:spAutoFit/>
          </a:bodyPr>
          <a:lstStyle/>
          <a:p>
            <a:r>
              <a:rPr lang="vi-VN" smtClean="0">
                <a:solidFill>
                  <a:srgbClr val="0070C0"/>
                </a:solidFill>
                <a:latin typeface="Times New Roman" panose="02020603050405020304" pitchFamily="18" charset="0"/>
                <a:cs typeface="Times New Roman" panose="02020603050405020304" pitchFamily="18" charset="0"/>
              </a:rPr>
              <a:t>2. Ưu, nhược điểm:</a:t>
            </a:r>
            <a:endParaRPr lang="en-US">
              <a:solidFill>
                <a:srgbClr val="0070C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20307238"/>
              </p:ext>
            </p:extLst>
          </p:nvPr>
        </p:nvGraphicFramePr>
        <p:xfrm>
          <a:off x="2187096" y="1770610"/>
          <a:ext cx="8128000" cy="429490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62989">
                <a:tc>
                  <a:txBody>
                    <a:bodyPr/>
                    <a:lstStyle/>
                    <a:p>
                      <a:pPr algn="ctr"/>
                      <a:r>
                        <a:rPr lang="vi-VN" sz="1400" smtClean="0">
                          <a:solidFill>
                            <a:schemeClr val="bg1"/>
                          </a:solidFill>
                          <a:latin typeface="Times New Roman" panose="02020603050405020304" pitchFamily="18" charset="0"/>
                          <a:cs typeface="Times New Roman" panose="02020603050405020304" pitchFamily="18" charset="0"/>
                        </a:rPr>
                        <a:t>Ưu điểm</a:t>
                      </a:r>
                      <a:endParaRPr lang="en-US" sz="140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vi-VN" sz="1400" smtClean="0">
                          <a:solidFill>
                            <a:schemeClr val="bg1"/>
                          </a:solidFill>
                          <a:latin typeface="Times New Roman" panose="02020603050405020304" pitchFamily="18" charset="0"/>
                          <a:cs typeface="Times New Roman" panose="02020603050405020304" pitchFamily="18" charset="0"/>
                        </a:rPr>
                        <a:t>Nhược điểm</a:t>
                      </a:r>
                      <a:endParaRPr lang="en-US" sz="140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kern="1200" smtClean="0">
                          <a:solidFill>
                            <a:schemeClr val="tx1"/>
                          </a:solidFill>
                          <a:effectLst/>
                          <a:latin typeface="Times New Roman" panose="02020603050405020304" pitchFamily="18" charset="0"/>
                          <a:ea typeface="+mn-ea"/>
                          <a:cs typeface="Times New Roman" panose="02020603050405020304" pitchFamily="18" charset="0"/>
                        </a:rPr>
                        <a:t>Centos được ra mắt từ năm 2004 được mệnh danh là một hệ điều hành cao cấp sở hữu nhiều tính năng hỗ trợ của chính cộng đồng mà tạo ra nó. Với tính tương đồng với RHEL, thì nó được xem là một môi trường khá thân thiện và hoàn hảo để lập trình cũng như là top những Linux distribution thống trị lại thế giới của Linux.</a:t>
                      </a:r>
                      <a:endParaRPr lang="vi-VN" sz="1400" kern="1200" smtClean="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vi-VN" sz="1400" kern="1200" smtClean="0">
                        <a:solidFill>
                          <a:schemeClr val="tx1"/>
                        </a:solidFill>
                        <a:effectLst/>
                        <a:latin typeface="Times New Roman" panose="02020603050405020304" pitchFamily="18" charset="0"/>
                        <a:ea typeface="+mn-ea"/>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kern="1200" smtClean="0">
                          <a:solidFill>
                            <a:schemeClr val="tx1"/>
                          </a:solidFill>
                          <a:effectLst/>
                          <a:latin typeface="Times New Roman" panose="02020603050405020304" pitchFamily="18" charset="0"/>
                          <a:ea typeface="+mn-ea"/>
                          <a:cs typeface="Times New Roman" panose="02020603050405020304" pitchFamily="18" charset="0"/>
                        </a:rPr>
                        <a:t>Centos hoạt động mượt trên các mainframe đặc biệt là những người yêu thích dùng GUI, KDE…</a:t>
                      </a:r>
                      <a:endParaRPr lang="vi-VN" sz="1400" kern="1200" smtClean="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kern="1200" smtClean="0">
                        <a:solidFill>
                          <a:schemeClr val="tx1"/>
                        </a:solidFill>
                        <a:effectLst/>
                        <a:latin typeface="Times New Roman" panose="02020603050405020304" pitchFamily="18" charset="0"/>
                        <a:ea typeface="+mn-ea"/>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400" kern="1200" smtClean="0">
                          <a:solidFill>
                            <a:schemeClr val="tx1"/>
                          </a:solidFill>
                          <a:effectLst/>
                          <a:latin typeface="Times New Roman" panose="02020603050405020304" pitchFamily="18" charset="0"/>
                          <a:ea typeface="+mn-ea"/>
                          <a:cs typeface="Times New Roman" panose="02020603050405020304" pitchFamily="18" charset="0"/>
                        </a:rPr>
                        <a:t>C</a:t>
                      </a:r>
                      <a:r>
                        <a:rPr lang="en-US" sz="1400" kern="1200" smtClean="0">
                          <a:solidFill>
                            <a:schemeClr val="tx1"/>
                          </a:solidFill>
                          <a:effectLst/>
                          <a:latin typeface="Times New Roman" panose="02020603050405020304" pitchFamily="18" charset="0"/>
                          <a:ea typeface="+mn-ea"/>
                          <a:cs typeface="Times New Roman" panose="02020603050405020304" pitchFamily="18" charset="0"/>
                        </a:rPr>
                        <a:t>ó khả năng cung cấp một môi trường có độ ổn định khá cao. Chính vì lẽ đó hứa hẹn sẽ mang lại những trải nghiệm mới lạ dành cho máy chủ doanh nghiệp. Hệ điều hành còn được Red Hat tài trợ những mã nguồn và trình quản lý gói RPM.</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kern="1200" smtClean="0">
                        <a:solidFill>
                          <a:schemeClr val="tx1"/>
                        </a:solidFill>
                        <a:effectLst/>
                        <a:latin typeface="Times New Roman" panose="02020603050405020304" pitchFamily="18" charset="0"/>
                        <a:ea typeface="+mn-ea"/>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kern="1200" smtClean="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Do cộng đồng người dùng và nhà phát triển còn nhỏ nên việc tìm hiểu cho người mới sẽ khó.</a:t>
                      </a:r>
                      <a:endParaRPr lang="vi-VN" sz="1400" kern="1200" smtClean="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kern="1200" smtClean="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Khó học hơn cho người mới bắt đầu vì không có nhiều bản phân phối được phát hành bởi RHEL.</a:t>
                      </a:r>
                      <a:endParaRPr lang="vi-VN" sz="1400" kern="1200" smtClean="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kern="1200" smtClean="0">
                        <a:solidFill>
                          <a:schemeClr val="dk1"/>
                        </a:solidFill>
                        <a:effectLst/>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kern="1200" smtClean="0">
                          <a:solidFill>
                            <a:schemeClr val="dk1"/>
                          </a:solidFill>
                          <a:effectLst/>
                          <a:latin typeface="Times New Roman" panose="02020603050405020304" pitchFamily="18" charset="0"/>
                          <a:ea typeface="+mn-ea"/>
                          <a:cs typeface="Times New Roman" panose="02020603050405020304" pitchFamily="18" charset="0"/>
                        </a:rPr>
                        <a:t>Các gói tiện ích cài đặt khá phức tạp phải cài đặt bằng trình quản lý gói yum.</a:t>
                      </a: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3586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212</TotalTime>
  <Words>2593</Words>
  <Application>Microsoft Office PowerPoint</Application>
  <PresentationFormat>Widescreen</PresentationFormat>
  <Paragraphs>150</Paragraphs>
  <Slides>19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Tahoma</vt:lpstr>
      <vt:lpstr>Times New Roman</vt:lpstr>
      <vt:lpstr>Wingdings</vt:lpstr>
      <vt:lpstr>Wingdings 3</vt:lpstr>
      <vt:lpstr>Wisp</vt:lpstr>
      <vt:lpstr>Phát triển phần mềm mã nguồn mở</vt:lpstr>
      <vt:lpstr>Tổng quan về hệ điều hành mã nguồn mở</vt:lpstr>
      <vt:lpstr>I. Tổng quan về hệ điều hành mã nguồn mở</vt:lpstr>
      <vt:lpstr>I. Tổng quan về hệ điều hành mã nguồn mở</vt:lpstr>
      <vt:lpstr>I. Tổng quan về hệ điều hành mã nguồn mở</vt:lpstr>
      <vt:lpstr>I. Tổng quan về hệ điều hành mã nguồn mở</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 Tổng quan về hệ điều hành CentOS</vt:lpstr>
      <vt:lpstr>III.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Windows User</cp:lastModifiedBy>
  <cp:revision>39</cp:revision>
  <dcterms:created xsi:type="dcterms:W3CDTF">2021-12-03T07:33:52Z</dcterms:created>
  <dcterms:modified xsi:type="dcterms:W3CDTF">2021-12-11T03:10:22Z</dcterms:modified>
</cp:coreProperties>
</file>